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4"/>
  </p:notesMasterIdLst>
  <p:sldIdLst>
    <p:sldId id="256" r:id="rId5"/>
    <p:sldId id="333" r:id="rId6"/>
    <p:sldId id="315" r:id="rId7"/>
    <p:sldId id="316" r:id="rId8"/>
    <p:sldId id="314" r:id="rId9"/>
    <p:sldId id="336" r:id="rId10"/>
    <p:sldId id="302" r:id="rId11"/>
    <p:sldId id="309" r:id="rId12"/>
    <p:sldId id="334" r:id="rId13"/>
    <p:sldId id="303" r:id="rId14"/>
    <p:sldId id="335" r:id="rId15"/>
    <p:sldId id="304" r:id="rId16"/>
    <p:sldId id="310" r:id="rId17"/>
    <p:sldId id="318" r:id="rId18"/>
    <p:sldId id="332" r:id="rId19"/>
    <p:sldId id="319" r:id="rId20"/>
    <p:sldId id="308" r:id="rId21"/>
    <p:sldId id="337" r:id="rId22"/>
    <p:sldId id="305" r:id="rId23"/>
    <p:sldId id="317" r:id="rId24"/>
    <p:sldId id="321" r:id="rId25"/>
    <p:sldId id="306" r:id="rId26"/>
    <p:sldId id="307" r:id="rId27"/>
    <p:sldId id="257" r:id="rId28"/>
    <p:sldId id="294" r:id="rId29"/>
    <p:sldId id="297" r:id="rId30"/>
    <p:sldId id="298" r:id="rId31"/>
    <p:sldId id="300" r:id="rId32"/>
    <p:sldId id="30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1761843-B650-979A-B680-6A505A2B96E7}" name="John Acardo" initials="JA" userId="S::a118482@mail.niu.edu::81dbead8-a25f-4486-9d93-9cce6d5931ec" providerId="AD"/>
  <p188:author id="{4E96345A-9046-65F3-A457-C987212B0109}" name="Rachel Gordon" initials="RG" userId="S::a1979584@mail.niu.edu::b95f2070-5520-42fd-a30c-56b5af71da86" providerId="AD"/>
  <p188:author id="{88979B97-8044-D7AD-2DD1-6DDC5A0F82C2}" name="Rachel Gordon" initials="RG" userId="S::A1979584@mail.niu.edu::b95f2070-5520-42fd-a30c-56b5af71da86" providerId="AD"/>
  <p188:author id="{7D92F3FA-AB2C-2DF7-2139-26F9F5E7E2C9}" name="Jade Silva Tovar" initials="JT" userId="S::a2020108@mail.niu.edu::14f2c854-cada-4a04-9ace-965f34b9ff71"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E5D35A-5872-E541-9EC9-02A58A26F17F}" v="2" dt="2025-08-25T16:34:12.1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4658"/>
  </p:normalViewPr>
  <p:slideViewPr>
    <p:cSldViewPr snapToGrid="0">
      <p:cViewPr varScale="1">
        <p:scale>
          <a:sx n="62" d="100"/>
          <a:sy n="62" d="100"/>
        </p:scale>
        <p:origin x="77"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6DD0A3-4A43-AE4B-8735-B2AECA4F973D}" type="datetimeFigureOut">
              <a:rPr lang="en-US" smtClean="0"/>
              <a:t>8/29/2025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AC03C8-4297-524B-A161-91D71D60ABA5}" type="slidenum">
              <a:rPr lang="en-US" smtClean="0"/>
              <a:t>‹#›</a:t>
            </a:fld>
            <a:endParaRPr lang="en-US"/>
          </a:p>
        </p:txBody>
      </p:sp>
    </p:spTree>
    <p:extLst>
      <p:ext uri="{BB962C8B-B14F-4D97-AF65-F5344CB8AC3E}">
        <p14:creationId xmlns:p14="http://schemas.microsoft.com/office/powerpoint/2010/main" val="482124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a:t>
            </a:r>
            <a:r>
              <a:rPr lang="en-US" err="1"/>
              <a:t>www.niu.edu</a:t>
            </a:r>
            <a:r>
              <a:rPr lang="en-US"/>
              <a:t>/about/</a:t>
            </a:r>
            <a:r>
              <a:rPr lang="en-US" err="1"/>
              <a:t>mission.shtml</a:t>
            </a:r>
            <a:endParaRPr lang="en-US"/>
          </a:p>
        </p:txBody>
      </p:sp>
      <p:sp>
        <p:nvSpPr>
          <p:cNvPr id="4" name="Slide Number Placeholder 3"/>
          <p:cNvSpPr>
            <a:spLocks noGrp="1"/>
          </p:cNvSpPr>
          <p:nvPr>
            <p:ph type="sldNum" sz="quarter" idx="5"/>
          </p:nvPr>
        </p:nvSpPr>
        <p:spPr/>
        <p:txBody>
          <a:bodyPr/>
          <a:lstStyle/>
          <a:p>
            <a:fld id="{CFAC03C8-4297-524B-A161-91D71D60ABA5}" type="slidenum">
              <a:rPr lang="en-US" smtClean="0"/>
              <a:t>4</a:t>
            </a:fld>
            <a:endParaRPr lang="en-US"/>
          </a:p>
        </p:txBody>
      </p:sp>
    </p:spTree>
    <p:extLst>
      <p:ext uri="{BB962C8B-B14F-4D97-AF65-F5344CB8AC3E}">
        <p14:creationId xmlns:p14="http://schemas.microsoft.com/office/powerpoint/2010/main" val="53971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45CBA-F019-3205-13F5-B8443F8E16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FE8DB4-1FB2-5535-8028-04FC5CE705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4B0841-2C6F-5B3D-DF6E-0FB9BE62EF1A}"/>
              </a:ext>
            </a:extLst>
          </p:cNvPr>
          <p:cNvSpPr>
            <a:spLocks noGrp="1"/>
          </p:cNvSpPr>
          <p:nvPr>
            <p:ph type="dt" sz="half" idx="10"/>
          </p:nvPr>
        </p:nvSpPr>
        <p:spPr/>
        <p:txBody>
          <a:bodyPr/>
          <a:lstStyle/>
          <a:p>
            <a:fld id="{45DFCD7D-F2AA-6048-BDDB-EFA97C809C60}" type="datetimeFigureOut">
              <a:rPr lang="en-US" smtClean="0"/>
              <a:t>8/29/2025</a:t>
            </a:fld>
            <a:endParaRPr lang="en-US"/>
          </a:p>
        </p:txBody>
      </p:sp>
      <p:sp>
        <p:nvSpPr>
          <p:cNvPr id="5" name="Footer Placeholder 4">
            <a:extLst>
              <a:ext uri="{FF2B5EF4-FFF2-40B4-BE49-F238E27FC236}">
                <a16:creationId xmlns:a16="http://schemas.microsoft.com/office/drawing/2014/main" id="{09C437FC-6A08-2BAB-97E4-469BEA5F0B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4FB3E9-39B6-C569-A22F-1D5ECEF311E6}"/>
              </a:ext>
            </a:extLst>
          </p:cNvPr>
          <p:cNvSpPr>
            <a:spLocks noGrp="1"/>
          </p:cNvSpPr>
          <p:nvPr>
            <p:ph type="sldNum" sz="quarter" idx="12"/>
          </p:nvPr>
        </p:nvSpPr>
        <p:spPr/>
        <p:txBody>
          <a:bodyPr/>
          <a:lstStyle/>
          <a:p>
            <a:fld id="{3A4F7E8C-560C-9747-8F87-4D01AF138EA2}" type="slidenum">
              <a:rPr lang="en-US" smtClean="0"/>
              <a:t>‹#›</a:t>
            </a:fld>
            <a:endParaRPr lang="en-US"/>
          </a:p>
        </p:txBody>
      </p:sp>
    </p:spTree>
    <p:extLst>
      <p:ext uri="{BB962C8B-B14F-4D97-AF65-F5344CB8AC3E}">
        <p14:creationId xmlns:p14="http://schemas.microsoft.com/office/powerpoint/2010/main" val="4123496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AAB92-9AED-AD1A-C73F-581EA9C3B9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C22C45-C693-9FA1-C49D-1BAB195A50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287996-B322-5CC7-E9E2-F9BE299E50B7}"/>
              </a:ext>
            </a:extLst>
          </p:cNvPr>
          <p:cNvSpPr>
            <a:spLocks noGrp="1"/>
          </p:cNvSpPr>
          <p:nvPr>
            <p:ph type="dt" sz="half" idx="10"/>
          </p:nvPr>
        </p:nvSpPr>
        <p:spPr/>
        <p:txBody>
          <a:bodyPr/>
          <a:lstStyle/>
          <a:p>
            <a:fld id="{45DFCD7D-F2AA-6048-BDDB-EFA97C809C60}" type="datetimeFigureOut">
              <a:rPr lang="en-US" smtClean="0"/>
              <a:t>8/29/2025</a:t>
            </a:fld>
            <a:endParaRPr lang="en-US"/>
          </a:p>
        </p:txBody>
      </p:sp>
      <p:sp>
        <p:nvSpPr>
          <p:cNvPr id="5" name="Footer Placeholder 4">
            <a:extLst>
              <a:ext uri="{FF2B5EF4-FFF2-40B4-BE49-F238E27FC236}">
                <a16:creationId xmlns:a16="http://schemas.microsoft.com/office/drawing/2014/main" id="{65B44939-8AE3-8B06-1220-CE299B4D7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9E05FA-086B-799D-C43B-A8A97B967913}"/>
              </a:ext>
            </a:extLst>
          </p:cNvPr>
          <p:cNvSpPr>
            <a:spLocks noGrp="1"/>
          </p:cNvSpPr>
          <p:nvPr>
            <p:ph type="sldNum" sz="quarter" idx="12"/>
          </p:nvPr>
        </p:nvSpPr>
        <p:spPr/>
        <p:txBody>
          <a:bodyPr/>
          <a:lstStyle/>
          <a:p>
            <a:fld id="{3A4F7E8C-560C-9747-8F87-4D01AF138EA2}" type="slidenum">
              <a:rPr lang="en-US" smtClean="0"/>
              <a:t>‹#›</a:t>
            </a:fld>
            <a:endParaRPr lang="en-US"/>
          </a:p>
        </p:txBody>
      </p:sp>
    </p:spTree>
    <p:extLst>
      <p:ext uri="{BB962C8B-B14F-4D97-AF65-F5344CB8AC3E}">
        <p14:creationId xmlns:p14="http://schemas.microsoft.com/office/powerpoint/2010/main" val="1559499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D6B5DA-72F9-F62A-2798-9485E82D598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635020-9E02-98E5-624C-829AEC9505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383E68-3BA1-B7B5-62F9-F5D6897215F6}"/>
              </a:ext>
            </a:extLst>
          </p:cNvPr>
          <p:cNvSpPr>
            <a:spLocks noGrp="1"/>
          </p:cNvSpPr>
          <p:nvPr>
            <p:ph type="dt" sz="half" idx="10"/>
          </p:nvPr>
        </p:nvSpPr>
        <p:spPr/>
        <p:txBody>
          <a:bodyPr/>
          <a:lstStyle/>
          <a:p>
            <a:fld id="{45DFCD7D-F2AA-6048-BDDB-EFA97C809C60}" type="datetimeFigureOut">
              <a:rPr lang="en-US" smtClean="0"/>
              <a:t>8/29/2025</a:t>
            </a:fld>
            <a:endParaRPr lang="en-US"/>
          </a:p>
        </p:txBody>
      </p:sp>
      <p:sp>
        <p:nvSpPr>
          <p:cNvPr id="5" name="Footer Placeholder 4">
            <a:extLst>
              <a:ext uri="{FF2B5EF4-FFF2-40B4-BE49-F238E27FC236}">
                <a16:creationId xmlns:a16="http://schemas.microsoft.com/office/drawing/2014/main" id="{838CEBF3-9681-B384-C1DB-5212B50575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0D2A65-FCAC-EB55-9A2A-A342A3BD79B5}"/>
              </a:ext>
            </a:extLst>
          </p:cNvPr>
          <p:cNvSpPr>
            <a:spLocks noGrp="1"/>
          </p:cNvSpPr>
          <p:nvPr>
            <p:ph type="sldNum" sz="quarter" idx="12"/>
          </p:nvPr>
        </p:nvSpPr>
        <p:spPr/>
        <p:txBody>
          <a:bodyPr/>
          <a:lstStyle/>
          <a:p>
            <a:fld id="{3A4F7E8C-560C-9747-8F87-4D01AF138EA2}" type="slidenum">
              <a:rPr lang="en-US" smtClean="0"/>
              <a:t>‹#›</a:t>
            </a:fld>
            <a:endParaRPr lang="en-US"/>
          </a:p>
        </p:txBody>
      </p:sp>
    </p:spTree>
    <p:extLst>
      <p:ext uri="{BB962C8B-B14F-4D97-AF65-F5344CB8AC3E}">
        <p14:creationId xmlns:p14="http://schemas.microsoft.com/office/powerpoint/2010/main" val="2159633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2F6ED-3B3B-E1D6-C2D3-938F262983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472987-FA5B-C994-0503-E19E8A5072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B78367-D39D-23AD-001A-6362F8523F19}"/>
              </a:ext>
            </a:extLst>
          </p:cNvPr>
          <p:cNvSpPr>
            <a:spLocks noGrp="1"/>
          </p:cNvSpPr>
          <p:nvPr>
            <p:ph type="dt" sz="half" idx="10"/>
          </p:nvPr>
        </p:nvSpPr>
        <p:spPr/>
        <p:txBody>
          <a:bodyPr/>
          <a:lstStyle/>
          <a:p>
            <a:fld id="{45DFCD7D-F2AA-6048-BDDB-EFA97C809C60}" type="datetimeFigureOut">
              <a:rPr lang="en-US" smtClean="0"/>
              <a:t>8/29/2025</a:t>
            </a:fld>
            <a:endParaRPr lang="en-US"/>
          </a:p>
        </p:txBody>
      </p:sp>
      <p:sp>
        <p:nvSpPr>
          <p:cNvPr id="5" name="Footer Placeholder 4">
            <a:extLst>
              <a:ext uri="{FF2B5EF4-FFF2-40B4-BE49-F238E27FC236}">
                <a16:creationId xmlns:a16="http://schemas.microsoft.com/office/drawing/2014/main" id="{95E3E7BA-6CB2-B43B-25FC-319445CBAC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9F4907-3A1B-F05E-2EAB-B4A3A68FB930}"/>
              </a:ext>
            </a:extLst>
          </p:cNvPr>
          <p:cNvSpPr>
            <a:spLocks noGrp="1"/>
          </p:cNvSpPr>
          <p:nvPr>
            <p:ph type="sldNum" sz="quarter" idx="12"/>
          </p:nvPr>
        </p:nvSpPr>
        <p:spPr/>
        <p:txBody>
          <a:bodyPr/>
          <a:lstStyle/>
          <a:p>
            <a:fld id="{3A4F7E8C-560C-9747-8F87-4D01AF138EA2}" type="slidenum">
              <a:rPr lang="en-US" smtClean="0"/>
              <a:t>‹#›</a:t>
            </a:fld>
            <a:endParaRPr lang="en-US"/>
          </a:p>
        </p:txBody>
      </p:sp>
    </p:spTree>
    <p:extLst>
      <p:ext uri="{BB962C8B-B14F-4D97-AF65-F5344CB8AC3E}">
        <p14:creationId xmlns:p14="http://schemas.microsoft.com/office/powerpoint/2010/main" val="513033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C4711-76A8-D4B0-168A-CFC1EECBF4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A753E0A-0FA3-926C-0FBB-976CA5294B2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D56BD9-1991-0986-16FC-F58808D3207D}"/>
              </a:ext>
            </a:extLst>
          </p:cNvPr>
          <p:cNvSpPr>
            <a:spLocks noGrp="1"/>
          </p:cNvSpPr>
          <p:nvPr>
            <p:ph type="dt" sz="half" idx="10"/>
          </p:nvPr>
        </p:nvSpPr>
        <p:spPr/>
        <p:txBody>
          <a:bodyPr/>
          <a:lstStyle/>
          <a:p>
            <a:fld id="{45DFCD7D-F2AA-6048-BDDB-EFA97C809C60}" type="datetimeFigureOut">
              <a:rPr lang="en-US" smtClean="0"/>
              <a:t>8/29/2025</a:t>
            </a:fld>
            <a:endParaRPr lang="en-US"/>
          </a:p>
        </p:txBody>
      </p:sp>
      <p:sp>
        <p:nvSpPr>
          <p:cNvPr id="5" name="Footer Placeholder 4">
            <a:extLst>
              <a:ext uri="{FF2B5EF4-FFF2-40B4-BE49-F238E27FC236}">
                <a16:creationId xmlns:a16="http://schemas.microsoft.com/office/drawing/2014/main" id="{7563814B-6F1E-4079-0542-A540F25F35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E4F950-6DFD-7D86-6D74-6931A22D39ED}"/>
              </a:ext>
            </a:extLst>
          </p:cNvPr>
          <p:cNvSpPr>
            <a:spLocks noGrp="1"/>
          </p:cNvSpPr>
          <p:nvPr>
            <p:ph type="sldNum" sz="quarter" idx="12"/>
          </p:nvPr>
        </p:nvSpPr>
        <p:spPr/>
        <p:txBody>
          <a:bodyPr/>
          <a:lstStyle/>
          <a:p>
            <a:fld id="{3A4F7E8C-560C-9747-8F87-4D01AF138EA2}" type="slidenum">
              <a:rPr lang="en-US" smtClean="0"/>
              <a:t>‹#›</a:t>
            </a:fld>
            <a:endParaRPr lang="en-US"/>
          </a:p>
        </p:txBody>
      </p:sp>
    </p:spTree>
    <p:extLst>
      <p:ext uri="{BB962C8B-B14F-4D97-AF65-F5344CB8AC3E}">
        <p14:creationId xmlns:p14="http://schemas.microsoft.com/office/powerpoint/2010/main" val="784888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ED709-A066-7AD3-1AE7-0741E7C2BD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D309F1-9429-1E03-7C13-6D4D8E8534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B2C4A7-9710-EB0F-CF81-6B12227B03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8159B9-BC24-D91F-2E39-C24C9F05C6DD}"/>
              </a:ext>
            </a:extLst>
          </p:cNvPr>
          <p:cNvSpPr>
            <a:spLocks noGrp="1"/>
          </p:cNvSpPr>
          <p:nvPr>
            <p:ph type="dt" sz="half" idx="10"/>
          </p:nvPr>
        </p:nvSpPr>
        <p:spPr/>
        <p:txBody>
          <a:bodyPr/>
          <a:lstStyle/>
          <a:p>
            <a:fld id="{45DFCD7D-F2AA-6048-BDDB-EFA97C809C60}" type="datetimeFigureOut">
              <a:rPr lang="en-US" smtClean="0"/>
              <a:t>8/29/2025</a:t>
            </a:fld>
            <a:endParaRPr lang="en-US"/>
          </a:p>
        </p:txBody>
      </p:sp>
      <p:sp>
        <p:nvSpPr>
          <p:cNvPr id="6" name="Footer Placeholder 5">
            <a:extLst>
              <a:ext uri="{FF2B5EF4-FFF2-40B4-BE49-F238E27FC236}">
                <a16:creationId xmlns:a16="http://schemas.microsoft.com/office/drawing/2014/main" id="{A1A3D16C-1B07-1063-273B-71A57B1445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55A023-64AF-6A5B-5A26-65248DDA75A8}"/>
              </a:ext>
            </a:extLst>
          </p:cNvPr>
          <p:cNvSpPr>
            <a:spLocks noGrp="1"/>
          </p:cNvSpPr>
          <p:nvPr>
            <p:ph type="sldNum" sz="quarter" idx="12"/>
          </p:nvPr>
        </p:nvSpPr>
        <p:spPr/>
        <p:txBody>
          <a:bodyPr/>
          <a:lstStyle/>
          <a:p>
            <a:fld id="{3A4F7E8C-560C-9747-8F87-4D01AF138EA2}" type="slidenum">
              <a:rPr lang="en-US" smtClean="0"/>
              <a:t>‹#›</a:t>
            </a:fld>
            <a:endParaRPr lang="en-US"/>
          </a:p>
        </p:txBody>
      </p:sp>
    </p:spTree>
    <p:extLst>
      <p:ext uri="{BB962C8B-B14F-4D97-AF65-F5344CB8AC3E}">
        <p14:creationId xmlns:p14="http://schemas.microsoft.com/office/powerpoint/2010/main" val="3898893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AFB76-5649-5E2E-4CBD-D5AE52EF0B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E260EB5-9566-FD1E-28CC-D67BF11BEE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6290DF-22DF-5D32-C679-D1325C1539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0E70CE-07A3-F023-41DD-D88C150E09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211145-4717-340A-1B2C-94CE7636D1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5CC56E-A906-50A8-09AF-7B4313F8B89A}"/>
              </a:ext>
            </a:extLst>
          </p:cNvPr>
          <p:cNvSpPr>
            <a:spLocks noGrp="1"/>
          </p:cNvSpPr>
          <p:nvPr>
            <p:ph type="dt" sz="half" idx="10"/>
          </p:nvPr>
        </p:nvSpPr>
        <p:spPr/>
        <p:txBody>
          <a:bodyPr/>
          <a:lstStyle/>
          <a:p>
            <a:fld id="{45DFCD7D-F2AA-6048-BDDB-EFA97C809C60}" type="datetimeFigureOut">
              <a:rPr lang="en-US" smtClean="0"/>
              <a:t>8/29/2025</a:t>
            </a:fld>
            <a:endParaRPr lang="en-US"/>
          </a:p>
        </p:txBody>
      </p:sp>
      <p:sp>
        <p:nvSpPr>
          <p:cNvPr id="8" name="Footer Placeholder 7">
            <a:extLst>
              <a:ext uri="{FF2B5EF4-FFF2-40B4-BE49-F238E27FC236}">
                <a16:creationId xmlns:a16="http://schemas.microsoft.com/office/drawing/2014/main" id="{89D15EC2-205D-F1E7-3065-32475BA87C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D3D624F-7B32-78AB-1CB9-64534F3C6A9B}"/>
              </a:ext>
            </a:extLst>
          </p:cNvPr>
          <p:cNvSpPr>
            <a:spLocks noGrp="1"/>
          </p:cNvSpPr>
          <p:nvPr>
            <p:ph type="sldNum" sz="quarter" idx="12"/>
          </p:nvPr>
        </p:nvSpPr>
        <p:spPr/>
        <p:txBody>
          <a:bodyPr/>
          <a:lstStyle/>
          <a:p>
            <a:fld id="{3A4F7E8C-560C-9747-8F87-4D01AF138EA2}" type="slidenum">
              <a:rPr lang="en-US" smtClean="0"/>
              <a:t>‹#›</a:t>
            </a:fld>
            <a:endParaRPr lang="en-US"/>
          </a:p>
        </p:txBody>
      </p:sp>
    </p:spTree>
    <p:extLst>
      <p:ext uri="{BB962C8B-B14F-4D97-AF65-F5344CB8AC3E}">
        <p14:creationId xmlns:p14="http://schemas.microsoft.com/office/powerpoint/2010/main" val="2059627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EA4A0-C8BF-7456-09FB-166F40B5F7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7B7D13-FC2D-EC50-1FDB-F423EC79818A}"/>
              </a:ext>
            </a:extLst>
          </p:cNvPr>
          <p:cNvSpPr>
            <a:spLocks noGrp="1"/>
          </p:cNvSpPr>
          <p:nvPr>
            <p:ph type="dt" sz="half" idx="10"/>
          </p:nvPr>
        </p:nvSpPr>
        <p:spPr/>
        <p:txBody>
          <a:bodyPr/>
          <a:lstStyle/>
          <a:p>
            <a:fld id="{45DFCD7D-F2AA-6048-BDDB-EFA97C809C60}" type="datetimeFigureOut">
              <a:rPr lang="en-US" smtClean="0"/>
              <a:t>8/29/2025</a:t>
            </a:fld>
            <a:endParaRPr lang="en-US"/>
          </a:p>
        </p:txBody>
      </p:sp>
      <p:sp>
        <p:nvSpPr>
          <p:cNvPr id="4" name="Footer Placeholder 3">
            <a:extLst>
              <a:ext uri="{FF2B5EF4-FFF2-40B4-BE49-F238E27FC236}">
                <a16:creationId xmlns:a16="http://schemas.microsoft.com/office/drawing/2014/main" id="{D9653F78-AB15-51EC-5EC4-B306021673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3E84B0-4D51-B8E0-A54C-583D7F8CB6D0}"/>
              </a:ext>
            </a:extLst>
          </p:cNvPr>
          <p:cNvSpPr>
            <a:spLocks noGrp="1"/>
          </p:cNvSpPr>
          <p:nvPr>
            <p:ph type="sldNum" sz="quarter" idx="12"/>
          </p:nvPr>
        </p:nvSpPr>
        <p:spPr/>
        <p:txBody>
          <a:bodyPr/>
          <a:lstStyle/>
          <a:p>
            <a:fld id="{3A4F7E8C-560C-9747-8F87-4D01AF138EA2}" type="slidenum">
              <a:rPr lang="en-US" smtClean="0"/>
              <a:t>‹#›</a:t>
            </a:fld>
            <a:endParaRPr lang="en-US"/>
          </a:p>
        </p:txBody>
      </p:sp>
    </p:spTree>
    <p:extLst>
      <p:ext uri="{BB962C8B-B14F-4D97-AF65-F5344CB8AC3E}">
        <p14:creationId xmlns:p14="http://schemas.microsoft.com/office/powerpoint/2010/main" val="1619481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91FB85-94AC-98C9-6CB3-4F14835AFDC6}"/>
              </a:ext>
            </a:extLst>
          </p:cNvPr>
          <p:cNvSpPr>
            <a:spLocks noGrp="1"/>
          </p:cNvSpPr>
          <p:nvPr>
            <p:ph type="dt" sz="half" idx="10"/>
          </p:nvPr>
        </p:nvSpPr>
        <p:spPr/>
        <p:txBody>
          <a:bodyPr/>
          <a:lstStyle/>
          <a:p>
            <a:fld id="{45DFCD7D-F2AA-6048-BDDB-EFA97C809C60}" type="datetimeFigureOut">
              <a:rPr lang="en-US" smtClean="0"/>
              <a:t>8/29/2025</a:t>
            </a:fld>
            <a:endParaRPr lang="en-US"/>
          </a:p>
        </p:txBody>
      </p:sp>
      <p:sp>
        <p:nvSpPr>
          <p:cNvPr id="3" name="Footer Placeholder 2">
            <a:extLst>
              <a:ext uri="{FF2B5EF4-FFF2-40B4-BE49-F238E27FC236}">
                <a16:creationId xmlns:a16="http://schemas.microsoft.com/office/drawing/2014/main" id="{2EC17C79-0AF9-2CD7-D587-2DA1EBA27E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205C834-402A-229A-8EE1-6F415374A161}"/>
              </a:ext>
            </a:extLst>
          </p:cNvPr>
          <p:cNvSpPr>
            <a:spLocks noGrp="1"/>
          </p:cNvSpPr>
          <p:nvPr>
            <p:ph type="sldNum" sz="quarter" idx="12"/>
          </p:nvPr>
        </p:nvSpPr>
        <p:spPr/>
        <p:txBody>
          <a:bodyPr/>
          <a:lstStyle/>
          <a:p>
            <a:fld id="{3A4F7E8C-560C-9747-8F87-4D01AF138EA2}" type="slidenum">
              <a:rPr lang="en-US" smtClean="0"/>
              <a:t>‹#›</a:t>
            </a:fld>
            <a:endParaRPr lang="en-US"/>
          </a:p>
        </p:txBody>
      </p:sp>
    </p:spTree>
    <p:extLst>
      <p:ext uri="{BB962C8B-B14F-4D97-AF65-F5344CB8AC3E}">
        <p14:creationId xmlns:p14="http://schemas.microsoft.com/office/powerpoint/2010/main" val="2920311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37FF7-2A34-CA29-C02C-E232155D1F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22175C-F837-3156-5CE5-1CB0D0EB3C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6B193C-820F-CC3A-0D32-9915D5F3F7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1F03C7-301B-BDDE-9743-4BC97581C3DF}"/>
              </a:ext>
            </a:extLst>
          </p:cNvPr>
          <p:cNvSpPr>
            <a:spLocks noGrp="1"/>
          </p:cNvSpPr>
          <p:nvPr>
            <p:ph type="dt" sz="half" idx="10"/>
          </p:nvPr>
        </p:nvSpPr>
        <p:spPr/>
        <p:txBody>
          <a:bodyPr/>
          <a:lstStyle/>
          <a:p>
            <a:fld id="{45DFCD7D-F2AA-6048-BDDB-EFA97C809C60}" type="datetimeFigureOut">
              <a:rPr lang="en-US" smtClean="0"/>
              <a:t>8/29/2025</a:t>
            </a:fld>
            <a:endParaRPr lang="en-US"/>
          </a:p>
        </p:txBody>
      </p:sp>
      <p:sp>
        <p:nvSpPr>
          <p:cNvPr id="6" name="Footer Placeholder 5">
            <a:extLst>
              <a:ext uri="{FF2B5EF4-FFF2-40B4-BE49-F238E27FC236}">
                <a16:creationId xmlns:a16="http://schemas.microsoft.com/office/drawing/2014/main" id="{91E50A1C-F62E-8742-3D4F-18F640C45B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6FE36E-BD8B-E189-D718-9FF784A9CD56}"/>
              </a:ext>
            </a:extLst>
          </p:cNvPr>
          <p:cNvSpPr>
            <a:spLocks noGrp="1"/>
          </p:cNvSpPr>
          <p:nvPr>
            <p:ph type="sldNum" sz="quarter" idx="12"/>
          </p:nvPr>
        </p:nvSpPr>
        <p:spPr/>
        <p:txBody>
          <a:bodyPr/>
          <a:lstStyle/>
          <a:p>
            <a:fld id="{3A4F7E8C-560C-9747-8F87-4D01AF138EA2}" type="slidenum">
              <a:rPr lang="en-US" smtClean="0"/>
              <a:t>‹#›</a:t>
            </a:fld>
            <a:endParaRPr lang="en-US"/>
          </a:p>
        </p:txBody>
      </p:sp>
    </p:spTree>
    <p:extLst>
      <p:ext uri="{BB962C8B-B14F-4D97-AF65-F5344CB8AC3E}">
        <p14:creationId xmlns:p14="http://schemas.microsoft.com/office/powerpoint/2010/main" val="1830872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DFE76-D7C6-51F4-3083-C6E20817D7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E18D68-B607-CEBF-80F4-F7F8B72EF8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77B075E-4293-9D90-669B-0AEF127762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667964-4335-56BF-C950-3BEE86812331}"/>
              </a:ext>
            </a:extLst>
          </p:cNvPr>
          <p:cNvSpPr>
            <a:spLocks noGrp="1"/>
          </p:cNvSpPr>
          <p:nvPr>
            <p:ph type="dt" sz="half" idx="10"/>
          </p:nvPr>
        </p:nvSpPr>
        <p:spPr/>
        <p:txBody>
          <a:bodyPr/>
          <a:lstStyle/>
          <a:p>
            <a:fld id="{45DFCD7D-F2AA-6048-BDDB-EFA97C809C60}" type="datetimeFigureOut">
              <a:rPr lang="en-US" smtClean="0"/>
              <a:t>8/29/2025</a:t>
            </a:fld>
            <a:endParaRPr lang="en-US"/>
          </a:p>
        </p:txBody>
      </p:sp>
      <p:sp>
        <p:nvSpPr>
          <p:cNvPr id="6" name="Footer Placeholder 5">
            <a:extLst>
              <a:ext uri="{FF2B5EF4-FFF2-40B4-BE49-F238E27FC236}">
                <a16:creationId xmlns:a16="http://schemas.microsoft.com/office/drawing/2014/main" id="{9BC29963-723A-BDA5-E5C3-3769642F8E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EBFB73-0D90-433E-5A83-E97BFDCACAF4}"/>
              </a:ext>
            </a:extLst>
          </p:cNvPr>
          <p:cNvSpPr>
            <a:spLocks noGrp="1"/>
          </p:cNvSpPr>
          <p:nvPr>
            <p:ph type="sldNum" sz="quarter" idx="12"/>
          </p:nvPr>
        </p:nvSpPr>
        <p:spPr/>
        <p:txBody>
          <a:bodyPr/>
          <a:lstStyle/>
          <a:p>
            <a:fld id="{3A4F7E8C-560C-9747-8F87-4D01AF138EA2}" type="slidenum">
              <a:rPr lang="en-US" smtClean="0"/>
              <a:t>‹#›</a:t>
            </a:fld>
            <a:endParaRPr lang="en-US"/>
          </a:p>
        </p:txBody>
      </p:sp>
    </p:spTree>
    <p:extLst>
      <p:ext uri="{BB962C8B-B14F-4D97-AF65-F5344CB8AC3E}">
        <p14:creationId xmlns:p14="http://schemas.microsoft.com/office/powerpoint/2010/main" val="1446182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F60A9C-C1B2-D900-1B75-F9AFA54AD5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70D796-5943-E3DA-E29E-EF23F62E3F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928FB4-2AAA-EAB0-9D4D-F4DDDBDA49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5DFCD7D-F2AA-6048-BDDB-EFA97C809C60}" type="datetimeFigureOut">
              <a:rPr lang="en-US" smtClean="0"/>
              <a:t>8/29/2025</a:t>
            </a:fld>
            <a:endParaRPr lang="en-US"/>
          </a:p>
        </p:txBody>
      </p:sp>
      <p:sp>
        <p:nvSpPr>
          <p:cNvPr id="5" name="Footer Placeholder 4">
            <a:extLst>
              <a:ext uri="{FF2B5EF4-FFF2-40B4-BE49-F238E27FC236}">
                <a16:creationId xmlns:a16="http://schemas.microsoft.com/office/drawing/2014/main" id="{8ADF3D23-8F2F-0780-B089-ADD7A0FC23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9E8D184-86A2-E28F-740F-EDD501BF99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A4F7E8C-560C-9747-8F87-4D01AF138EA2}" type="slidenum">
              <a:rPr lang="en-US" smtClean="0"/>
              <a:t>‹#›</a:t>
            </a:fld>
            <a:endParaRPr lang="en-US"/>
          </a:p>
        </p:txBody>
      </p:sp>
    </p:spTree>
    <p:extLst>
      <p:ext uri="{BB962C8B-B14F-4D97-AF65-F5344CB8AC3E}">
        <p14:creationId xmlns:p14="http://schemas.microsoft.com/office/powerpoint/2010/main" val="191692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niuits.sharepoint.com/:w:/s/hosted-docs/EVH2U8ncUu5Jkt-punr04S4BclF_lu58zcIurnlfQiYDEA?e=Q4kIu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E543-DFE1-9D1A-9E90-A4F55A905204}"/>
              </a:ext>
            </a:extLst>
          </p:cNvPr>
          <p:cNvSpPr>
            <a:spLocks noGrp="1"/>
          </p:cNvSpPr>
          <p:nvPr>
            <p:ph type="ctrTitle"/>
          </p:nvPr>
        </p:nvSpPr>
        <p:spPr/>
        <p:txBody>
          <a:bodyPr>
            <a:normAutofit fontScale="90000"/>
          </a:bodyPr>
          <a:lstStyle/>
          <a:p>
            <a:r>
              <a:rPr dirty="0"/>
              <a:t>Faculty and Staff Search Training FY26</a:t>
            </a:r>
          </a:p>
          <a:p>
            <a:r>
              <a:rPr dirty="0"/>
              <a:t>Prework</a:t>
            </a:r>
          </a:p>
        </p:txBody>
      </p:sp>
    </p:spTree>
    <p:extLst>
      <p:ext uri="{BB962C8B-B14F-4D97-AF65-F5344CB8AC3E}">
        <p14:creationId xmlns:p14="http://schemas.microsoft.com/office/powerpoint/2010/main" val="2553274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3B7543-F8B9-8650-EB3E-21B88CA447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A148E0-D2D6-9BF8-EB18-5FFB15E964D7}"/>
              </a:ext>
            </a:extLst>
          </p:cNvPr>
          <p:cNvSpPr>
            <a:spLocks noGrp="1"/>
          </p:cNvSpPr>
          <p:nvPr>
            <p:ph type="title"/>
          </p:nvPr>
        </p:nvSpPr>
        <p:spPr>
          <a:xfrm>
            <a:off x="838200" y="365125"/>
            <a:ext cx="10515600" cy="951611"/>
          </a:xfrm>
        </p:spPr>
        <p:txBody>
          <a:bodyPr>
            <a:normAutofit/>
          </a:bodyPr>
          <a:lstStyle/>
          <a:p>
            <a:r>
              <a:rPr lang="en-US" sz="4000"/>
              <a:t>Key Points to Keep in Mind throughout the Search</a:t>
            </a:r>
          </a:p>
        </p:txBody>
      </p:sp>
      <p:sp>
        <p:nvSpPr>
          <p:cNvPr id="3" name="Content Placeholder 2">
            <a:extLst>
              <a:ext uri="{FF2B5EF4-FFF2-40B4-BE49-F238E27FC236}">
                <a16:creationId xmlns:a16="http://schemas.microsoft.com/office/drawing/2014/main" id="{D08C5402-BAF1-0226-01F4-EDF9C3476049}"/>
              </a:ext>
            </a:extLst>
          </p:cNvPr>
          <p:cNvSpPr>
            <a:spLocks noGrp="1"/>
          </p:cNvSpPr>
          <p:nvPr>
            <p:ph idx="1"/>
          </p:nvPr>
        </p:nvSpPr>
        <p:spPr>
          <a:xfrm>
            <a:off x="838200" y="1481328"/>
            <a:ext cx="10515600" cy="4882896"/>
          </a:xfrm>
        </p:spPr>
        <p:txBody>
          <a:bodyPr>
            <a:normAutofit fontScale="92500" lnSpcReduction="20000"/>
          </a:bodyPr>
          <a:lstStyle/>
          <a:p>
            <a:r>
              <a:rPr lang="en-US" i="1" dirty="0"/>
              <a:t>The search committee is a collective and represents different perspectives from across the local department, college, and university.</a:t>
            </a:r>
          </a:p>
          <a:p>
            <a:r>
              <a:rPr lang="en-US" i="1" dirty="0"/>
              <a:t>The committee is doing the important work of hiring a new colleague, and ensuring equity throughout the stages of a search!</a:t>
            </a:r>
          </a:p>
          <a:p>
            <a:pPr lvl="0"/>
            <a:endParaRPr lang="en-US" dirty="0"/>
          </a:p>
          <a:p>
            <a:pPr lvl="0"/>
            <a:r>
              <a:rPr lang="en-US" dirty="0"/>
              <a:t>All roles are important and synergistic.</a:t>
            </a:r>
          </a:p>
          <a:p>
            <a:pPr lvl="1"/>
            <a:r>
              <a:rPr lang="en-US" dirty="0"/>
              <a:t>We share responsibility for ensuring the ad is broadly distributed.</a:t>
            </a:r>
          </a:p>
          <a:p>
            <a:pPr lvl="1"/>
            <a:r>
              <a:rPr lang="en-US" dirty="0"/>
              <a:t>We share responsibility for creating a welcoming environment.</a:t>
            </a:r>
          </a:p>
          <a:p>
            <a:pPr lvl="0"/>
            <a:r>
              <a:rPr lang="en-US" dirty="0"/>
              <a:t>Searches set the tone.</a:t>
            </a:r>
          </a:p>
          <a:p>
            <a:pPr lvl="1"/>
            <a:r>
              <a:rPr lang="en-US" dirty="0"/>
              <a:t>Welcome and belonging should be conveyed at every step for every candidate.</a:t>
            </a:r>
          </a:p>
          <a:p>
            <a:pPr lvl="1"/>
            <a:r>
              <a:rPr lang="en-US" dirty="0"/>
              <a:t>We share responsibility for ensuring processes run as smoothly.</a:t>
            </a:r>
          </a:p>
          <a:p>
            <a:pPr lvl="0"/>
            <a:r>
              <a:rPr lang="en-US" dirty="0"/>
              <a:t>Every piece of the process matters.</a:t>
            </a:r>
          </a:p>
          <a:p>
            <a:pPr lvl="1"/>
            <a:r>
              <a:rPr lang="en-US" dirty="0"/>
              <a:t>Candidates are evaluating us, as we make our assessments of them.</a:t>
            </a:r>
          </a:p>
          <a:p>
            <a:pPr lvl="1"/>
            <a:r>
              <a:rPr lang="en-US" dirty="0"/>
              <a:t>Outside perspectives offer us an opportunity to learn.</a:t>
            </a:r>
          </a:p>
          <a:p>
            <a:pPr lvl="1"/>
            <a:endParaRPr lang="en-US" dirty="0"/>
          </a:p>
          <a:p>
            <a:pPr marL="457200" lvl="1" indent="0">
              <a:buNone/>
            </a:pPr>
            <a:endParaRPr lang="en-US" dirty="0"/>
          </a:p>
          <a:p>
            <a:endParaRPr lang="en-US" dirty="0"/>
          </a:p>
        </p:txBody>
      </p:sp>
    </p:spTree>
    <p:extLst>
      <p:ext uri="{BB962C8B-B14F-4D97-AF65-F5344CB8AC3E}">
        <p14:creationId xmlns:p14="http://schemas.microsoft.com/office/powerpoint/2010/main" val="1714980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B9DBEE-0411-D110-A3EE-04D874EF16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9FD7D9-E2F1-E6E3-63FF-36E1326151D4}"/>
              </a:ext>
            </a:extLst>
          </p:cNvPr>
          <p:cNvSpPr>
            <a:spLocks noGrp="1"/>
          </p:cNvSpPr>
          <p:nvPr>
            <p:ph type="ctrTitle"/>
          </p:nvPr>
        </p:nvSpPr>
        <p:spPr/>
        <p:txBody>
          <a:bodyPr>
            <a:normAutofit fontScale="90000"/>
          </a:bodyPr>
          <a:lstStyle/>
          <a:p>
            <a:r>
              <a:t>More About Roles and Processes in a Faculty and Staff Search</a:t>
            </a:r>
          </a:p>
        </p:txBody>
      </p:sp>
    </p:spTree>
    <p:extLst>
      <p:ext uri="{BB962C8B-B14F-4D97-AF65-F5344CB8AC3E}">
        <p14:creationId xmlns:p14="http://schemas.microsoft.com/office/powerpoint/2010/main" val="1017043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5B6FD-F069-D1EB-F161-AFF0952877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2F0D32-0AA0-DC58-CA1F-116FB13C4FB4}"/>
              </a:ext>
            </a:extLst>
          </p:cNvPr>
          <p:cNvSpPr>
            <a:spLocks noGrp="1"/>
          </p:cNvSpPr>
          <p:nvPr>
            <p:ph type="title"/>
          </p:nvPr>
        </p:nvSpPr>
        <p:spPr>
          <a:xfrm>
            <a:off x="838200" y="365126"/>
            <a:ext cx="10515600" cy="565604"/>
          </a:xfrm>
        </p:spPr>
        <p:txBody>
          <a:bodyPr>
            <a:normAutofit fontScale="90000"/>
          </a:bodyPr>
          <a:lstStyle/>
          <a:p>
            <a:r>
              <a:rPr lang="en-US"/>
              <a:t>Roles</a:t>
            </a:r>
          </a:p>
        </p:txBody>
      </p:sp>
      <p:sp>
        <p:nvSpPr>
          <p:cNvPr id="3" name="Content Placeholder 2">
            <a:extLst>
              <a:ext uri="{FF2B5EF4-FFF2-40B4-BE49-F238E27FC236}">
                <a16:creationId xmlns:a16="http://schemas.microsoft.com/office/drawing/2014/main" id="{0B5174DA-C32F-7729-06E7-C0B5436BF24B}"/>
              </a:ext>
            </a:extLst>
          </p:cNvPr>
          <p:cNvSpPr>
            <a:spLocks noGrp="1"/>
          </p:cNvSpPr>
          <p:nvPr>
            <p:ph idx="1"/>
          </p:nvPr>
        </p:nvSpPr>
        <p:spPr>
          <a:xfrm>
            <a:off x="838200" y="1094014"/>
            <a:ext cx="10515600" cy="5082949"/>
          </a:xfrm>
        </p:spPr>
        <p:txBody>
          <a:bodyPr>
            <a:normAutofit fontScale="92500" lnSpcReduction="10000"/>
          </a:bodyPr>
          <a:lstStyle/>
          <a:p>
            <a:r>
              <a:t>Division Head: The Provost authorizes faculty and staff searches, with requests made by college Deans.</a:t>
            </a:r>
          </a:p>
          <a:p>
            <a:r>
              <a:t>Hiring Official: The hiring official has the authority to make the hiring decision for a search. For faculty and staff searches, the hiring official is the Dean, who may delegate to another (e.g., Department Chair).</a:t>
            </a:r>
          </a:p>
          <a:p>
            <a:r>
              <a:t>Hiring Manager: The hiring manager is the staff person who provides support for the logistics of the search. </a:t>
            </a:r>
          </a:p>
          <a:p>
            <a:r>
              <a:t>Search Committee: The search committee is advisory to the Hiring Official. Committee members help ensure robust and equitable processes throughout the recruiting, screening, and interviewing of candidates.</a:t>
            </a:r>
          </a:p>
          <a:p>
            <a:r>
              <a:t>Human Resource Services: HRS staff act as advisors on search processes and help with all of the administrative support.</a:t>
            </a:r>
          </a:p>
        </p:txBody>
      </p:sp>
    </p:spTree>
    <p:extLst>
      <p:ext uri="{BB962C8B-B14F-4D97-AF65-F5344CB8AC3E}">
        <p14:creationId xmlns:p14="http://schemas.microsoft.com/office/powerpoint/2010/main" val="4084347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2525E2-5ACA-11A7-B0E0-7858BE0F4D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C0FA6B-B515-079E-B9FD-364C066AB529}"/>
              </a:ext>
            </a:extLst>
          </p:cNvPr>
          <p:cNvSpPr>
            <a:spLocks noGrp="1"/>
          </p:cNvSpPr>
          <p:nvPr>
            <p:ph type="title"/>
          </p:nvPr>
        </p:nvSpPr>
        <p:spPr>
          <a:xfrm>
            <a:off x="838200" y="556512"/>
            <a:ext cx="10515600" cy="565604"/>
          </a:xfrm>
        </p:spPr>
        <p:txBody>
          <a:bodyPr>
            <a:normAutofit fontScale="90000"/>
          </a:bodyPr>
          <a:lstStyle/>
          <a:p>
            <a:r>
              <a:rPr lang="en-US" dirty="0"/>
              <a:t>Hiring Plan, Charge Meeting, and Search Planning</a:t>
            </a:r>
          </a:p>
        </p:txBody>
      </p:sp>
      <p:sp>
        <p:nvSpPr>
          <p:cNvPr id="3" name="Content Placeholder 2">
            <a:extLst>
              <a:ext uri="{FF2B5EF4-FFF2-40B4-BE49-F238E27FC236}">
                <a16:creationId xmlns:a16="http://schemas.microsoft.com/office/drawing/2014/main" id="{ED04A4BA-8153-E3FB-35B4-E3429F6F9DFC}"/>
              </a:ext>
            </a:extLst>
          </p:cNvPr>
          <p:cNvSpPr>
            <a:spLocks noGrp="1"/>
          </p:cNvSpPr>
          <p:nvPr>
            <p:ph idx="1"/>
          </p:nvPr>
        </p:nvSpPr>
        <p:spPr>
          <a:xfrm>
            <a:off x="838200" y="1339702"/>
            <a:ext cx="10515600" cy="4961786"/>
          </a:xfrm>
        </p:spPr>
        <p:txBody>
          <a:bodyPr>
            <a:normAutofit fontScale="92500" lnSpcReduction="10000"/>
          </a:bodyPr>
          <a:lstStyle/>
          <a:p>
            <a:r>
              <a:rPr lang="en-US" dirty="0"/>
              <a:t>After a faculty search is authorized, the hiring plan is completed and routed for approval by the Search Committee Chair, Department Chair, Dean, and Provost.</a:t>
            </a:r>
          </a:p>
          <a:p>
            <a:r>
              <a:rPr lang="en-US" dirty="0"/>
              <a:t>The Hiring Plan lists the search committee members and provides the job description and plans for advertising/recruitment.</a:t>
            </a:r>
          </a:p>
          <a:p>
            <a:r>
              <a:rPr lang="en-US" dirty="0"/>
              <a:t>The Hiring Official meets with the Search Committee to give them their charge before any review and evaluation of candidates begins.</a:t>
            </a:r>
          </a:p>
          <a:p>
            <a:r>
              <a:rPr lang="en-US" dirty="0"/>
              <a:t>The Search Committee should begin planning early for later stages of the search, including advertising, screening, and interviews.</a:t>
            </a:r>
          </a:p>
          <a:p>
            <a:r>
              <a:rPr lang="en-US" dirty="0"/>
              <a:t>The planning should include developing rubrics for assessing candidates in relation to job qualifications.</a:t>
            </a:r>
          </a:p>
          <a:p>
            <a:r>
              <a:rPr lang="en-US" dirty="0"/>
              <a:t>These rubrics should be developed prior to beginning review of  candidate materials.</a:t>
            </a:r>
          </a:p>
          <a:p>
            <a:endParaRPr lang="en-US" dirty="0"/>
          </a:p>
        </p:txBody>
      </p:sp>
    </p:spTree>
    <p:extLst>
      <p:ext uri="{BB962C8B-B14F-4D97-AF65-F5344CB8AC3E}">
        <p14:creationId xmlns:p14="http://schemas.microsoft.com/office/powerpoint/2010/main" val="4039260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01B2B-80FC-C481-3ED3-2DD6A6AE307A}"/>
              </a:ext>
            </a:extLst>
          </p:cNvPr>
          <p:cNvSpPr>
            <a:spLocks noGrp="1"/>
          </p:cNvSpPr>
          <p:nvPr>
            <p:ph type="title"/>
          </p:nvPr>
        </p:nvSpPr>
        <p:spPr>
          <a:xfrm>
            <a:off x="325128" y="166108"/>
            <a:ext cx="10515600" cy="783191"/>
          </a:xfrm>
        </p:spPr>
        <p:txBody>
          <a:bodyPr/>
          <a:lstStyle/>
          <a:p>
            <a:r>
              <a:rPr lang="en-US" dirty="0"/>
              <a:t>Confidentiality</a:t>
            </a:r>
          </a:p>
        </p:txBody>
      </p:sp>
      <p:sp>
        <p:nvSpPr>
          <p:cNvPr id="5" name="TextBox 4">
            <a:extLst>
              <a:ext uri="{FF2B5EF4-FFF2-40B4-BE49-F238E27FC236}">
                <a16:creationId xmlns:a16="http://schemas.microsoft.com/office/drawing/2014/main" id="{B1FD9329-4F98-FD4B-D2C4-3D34E6C178D2}"/>
              </a:ext>
            </a:extLst>
          </p:cNvPr>
          <p:cNvSpPr txBox="1"/>
          <p:nvPr/>
        </p:nvSpPr>
        <p:spPr>
          <a:xfrm>
            <a:off x="325127" y="949299"/>
            <a:ext cx="11080809" cy="2031325"/>
          </a:xfrm>
          <a:prstGeom prst="rect">
            <a:avLst/>
          </a:prstGeom>
          <a:noFill/>
        </p:spPr>
        <p:txBody>
          <a:bodyPr wrap="square">
            <a:spAutoFit/>
          </a:bodyPr>
          <a:lstStyle/>
          <a:p>
            <a:pPr marL="285750" indent="-285750">
              <a:buFont typeface="Arial" panose="020B0604020202020204" pitchFamily="34" charset="0"/>
              <a:buChar char="•"/>
            </a:pPr>
            <a:r>
              <a:rPr lang="en-US" dirty="0"/>
              <a:t>Confidentiality is key to the integrity of the search process.</a:t>
            </a:r>
          </a:p>
          <a:p>
            <a:pPr marL="285750" indent="-285750">
              <a:buFont typeface="Arial" panose="020B0604020202020204" pitchFamily="34" charset="0"/>
              <a:buChar char="•"/>
            </a:pPr>
            <a:r>
              <a:rPr lang="en-US" dirty="0"/>
              <a:t>Candidates, committee members, and other stakeholders require confidence that materials and discussions will remain in confidence.</a:t>
            </a:r>
          </a:p>
          <a:p>
            <a:pPr marL="285750" indent="-285750">
              <a:buFont typeface="Arial" panose="020B0604020202020204" pitchFamily="34" charset="0"/>
              <a:buChar char="•"/>
            </a:pPr>
            <a:r>
              <a:rPr lang="en-US" dirty="0"/>
              <a:t>All committee members must read, sign, and follow a confidentiality statement.</a:t>
            </a:r>
          </a:p>
          <a:p>
            <a:pPr marL="285750" indent="-285750">
              <a:buFont typeface="Arial" panose="020B0604020202020204" pitchFamily="34" charset="0"/>
              <a:buChar char="•"/>
            </a:pPr>
            <a:r>
              <a:rPr lang="en-US" dirty="0"/>
              <a:t>HRS will ensure a search committee member’s confidentiality statement has been received before giving them access to applicants’ materials in PeopleAdmin.</a:t>
            </a:r>
          </a:p>
          <a:p>
            <a:endParaRPr lang="en-US" dirty="0"/>
          </a:p>
        </p:txBody>
      </p:sp>
      <p:pic>
        <p:nvPicPr>
          <p:cNvPr id="15" name="Picture 14">
            <a:extLst>
              <a:ext uri="{FF2B5EF4-FFF2-40B4-BE49-F238E27FC236}">
                <a16:creationId xmlns:a16="http://schemas.microsoft.com/office/drawing/2014/main" id="{01176150-067F-41DF-A473-C093453352D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25128" y="2714868"/>
            <a:ext cx="5846186" cy="3474494"/>
          </a:xfrm>
          <a:prstGeom prst="rect">
            <a:avLst/>
          </a:prstGeom>
        </p:spPr>
      </p:pic>
      <p:pic>
        <p:nvPicPr>
          <p:cNvPr id="17" name="Picture 16">
            <a:extLst>
              <a:ext uri="{FF2B5EF4-FFF2-40B4-BE49-F238E27FC236}">
                <a16:creationId xmlns:a16="http://schemas.microsoft.com/office/drawing/2014/main" id="{BFD7FF16-4068-F910-FF44-534C0A50BD0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292594" y="2882528"/>
            <a:ext cx="5352436" cy="3429000"/>
          </a:xfrm>
          <a:prstGeom prst="rect">
            <a:avLst/>
          </a:prstGeom>
        </p:spPr>
      </p:pic>
    </p:spTree>
    <p:extLst>
      <p:ext uri="{BB962C8B-B14F-4D97-AF65-F5344CB8AC3E}">
        <p14:creationId xmlns:p14="http://schemas.microsoft.com/office/powerpoint/2010/main" val="3687035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D40433-70AB-DB76-F8ED-F1BBF4917C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F630B9-9B88-CEE9-0E25-2EA8F7955C07}"/>
              </a:ext>
            </a:extLst>
          </p:cNvPr>
          <p:cNvSpPr>
            <a:spLocks noGrp="1"/>
          </p:cNvSpPr>
          <p:nvPr>
            <p:ph type="title"/>
          </p:nvPr>
        </p:nvSpPr>
        <p:spPr>
          <a:xfrm>
            <a:off x="838200" y="365125"/>
            <a:ext cx="10515600" cy="783191"/>
          </a:xfrm>
        </p:spPr>
        <p:txBody>
          <a:bodyPr/>
          <a:lstStyle/>
          <a:p>
            <a:r>
              <a:rPr lang="en-US" dirty="0"/>
              <a:t>Conflicts of Interest</a:t>
            </a:r>
          </a:p>
        </p:txBody>
      </p:sp>
      <p:sp>
        <p:nvSpPr>
          <p:cNvPr id="5" name="TextBox 4">
            <a:extLst>
              <a:ext uri="{FF2B5EF4-FFF2-40B4-BE49-F238E27FC236}">
                <a16:creationId xmlns:a16="http://schemas.microsoft.com/office/drawing/2014/main" id="{0B1CD628-F0DE-309F-B839-267D32B93FC7}"/>
              </a:ext>
            </a:extLst>
          </p:cNvPr>
          <p:cNvSpPr txBox="1"/>
          <p:nvPr/>
        </p:nvSpPr>
        <p:spPr>
          <a:xfrm>
            <a:off x="838200" y="1276758"/>
            <a:ext cx="10666228" cy="923330"/>
          </a:xfrm>
          <a:prstGeom prst="rect">
            <a:avLst/>
          </a:prstGeom>
          <a:noFill/>
        </p:spPr>
        <p:txBody>
          <a:bodyPr wrap="square">
            <a:spAutoFit/>
          </a:bodyPr>
          <a:lstStyle/>
          <a:p>
            <a:pPr marL="285750" indent="-285750">
              <a:buFont typeface="Arial" panose="020B0604020202020204" pitchFamily="34" charset="0"/>
              <a:buChar char="•"/>
            </a:pPr>
            <a:r>
              <a:rPr lang="en-US" dirty="0"/>
              <a:t>Disclosing and managing conflicts of interest support equity.</a:t>
            </a:r>
          </a:p>
          <a:p>
            <a:pPr marL="285750" indent="-285750">
              <a:buFont typeface="Arial" panose="020B0604020202020204" pitchFamily="34" charset="0"/>
              <a:buChar char="•"/>
            </a:pPr>
            <a:r>
              <a:rPr lang="en-US" dirty="0"/>
              <a:t>Departments and colleges are encouraged to consider adopting formal conflict of interest guidance.</a:t>
            </a:r>
          </a:p>
          <a:p>
            <a:endParaRPr lang="en-US" dirty="0"/>
          </a:p>
        </p:txBody>
      </p:sp>
      <p:pic>
        <p:nvPicPr>
          <p:cNvPr id="7" name="Picture 6">
            <a:extLst>
              <a:ext uri="{FF2B5EF4-FFF2-40B4-BE49-F238E27FC236}">
                <a16:creationId xmlns:a16="http://schemas.microsoft.com/office/drawing/2014/main" id="{361D3222-DF53-C7A2-CF9D-D5935720E56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751916" y="2328530"/>
            <a:ext cx="4965700" cy="3911600"/>
          </a:xfrm>
          <a:prstGeom prst="rect">
            <a:avLst/>
          </a:prstGeom>
        </p:spPr>
      </p:pic>
      <p:sp>
        <p:nvSpPr>
          <p:cNvPr id="8" name="TextBox 7">
            <a:extLst>
              <a:ext uri="{FF2B5EF4-FFF2-40B4-BE49-F238E27FC236}">
                <a16:creationId xmlns:a16="http://schemas.microsoft.com/office/drawing/2014/main" id="{523B95EB-CCB8-C21C-7C39-28B1D49570F9}"/>
              </a:ext>
            </a:extLst>
          </p:cNvPr>
          <p:cNvSpPr txBox="1"/>
          <p:nvPr/>
        </p:nvSpPr>
        <p:spPr>
          <a:xfrm>
            <a:off x="5966847" y="6178138"/>
            <a:ext cx="1131377" cy="369332"/>
          </a:xfrm>
          <a:prstGeom prst="rect">
            <a:avLst/>
          </a:prstGeom>
          <a:noFill/>
        </p:spPr>
        <p:txBody>
          <a:bodyPr wrap="square" rtlCol="0">
            <a:spAutoFit/>
          </a:bodyPr>
          <a:lstStyle/>
          <a:p>
            <a:r>
              <a:rPr lang="en-US" dirty="0"/>
              <a:t>…</a:t>
            </a:r>
          </a:p>
        </p:txBody>
      </p:sp>
      <p:pic>
        <p:nvPicPr>
          <p:cNvPr id="6" name="Picture 5">
            <a:extLst>
              <a:ext uri="{FF2B5EF4-FFF2-40B4-BE49-F238E27FC236}">
                <a16:creationId xmlns:a16="http://schemas.microsoft.com/office/drawing/2014/main" id="{D61D31AA-4E45-464E-392A-DB9819B2DBC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38200" y="2328530"/>
            <a:ext cx="4691566" cy="4169565"/>
          </a:xfrm>
          <a:prstGeom prst="rect">
            <a:avLst/>
          </a:prstGeom>
        </p:spPr>
      </p:pic>
    </p:spTree>
    <p:extLst>
      <p:ext uri="{BB962C8B-B14F-4D97-AF65-F5344CB8AC3E}">
        <p14:creationId xmlns:p14="http://schemas.microsoft.com/office/powerpoint/2010/main" val="1384951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D8B29-AE40-3F7E-115F-4EEB952E39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E2E0C8-A4BA-79C9-F703-4CFA89EEF1E4}"/>
              </a:ext>
            </a:extLst>
          </p:cNvPr>
          <p:cNvSpPr>
            <a:spLocks noGrp="1"/>
          </p:cNvSpPr>
          <p:nvPr>
            <p:ph type="title"/>
          </p:nvPr>
        </p:nvSpPr>
        <p:spPr>
          <a:xfrm>
            <a:off x="838200" y="365126"/>
            <a:ext cx="10515600" cy="565604"/>
          </a:xfrm>
        </p:spPr>
        <p:txBody>
          <a:bodyPr>
            <a:normAutofit fontScale="90000"/>
          </a:bodyPr>
          <a:lstStyle/>
          <a:p>
            <a:r>
              <a:rPr lang="en-US" dirty="0"/>
              <a:t>Job Postings</a:t>
            </a:r>
          </a:p>
        </p:txBody>
      </p:sp>
      <p:sp>
        <p:nvSpPr>
          <p:cNvPr id="3" name="Content Placeholder 2">
            <a:extLst>
              <a:ext uri="{FF2B5EF4-FFF2-40B4-BE49-F238E27FC236}">
                <a16:creationId xmlns:a16="http://schemas.microsoft.com/office/drawing/2014/main" id="{633A5EC6-D16B-3D26-FC20-0116241A9357}"/>
              </a:ext>
            </a:extLst>
          </p:cNvPr>
          <p:cNvSpPr>
            <a:spLocks noGrp="1"/>
          </p:cNvSpPr>
          <p:nvPr>
            <p:ph idx="1"/>
          </p:nvPr>
        </p:nvSpPr>
        <p:spPr>
          <a:xfrm>
            <a:off x="838200" y="1094014"/>
            <a:ext cx="10515600" cy="5270210"/>
          </a:xfrm>
        </p:spPr>
        <p:txBody>
          <a:bodyPr vert="horz" lIns="91440" tIns="45720" rIns="91440" bIns="45720" rtlCol="0" anchor="t">
            <a:normAutofit fontScale="85000" lnSpcReduction="20000"/>
          </a:bodyPr>
          <a:lstStyle/>
          <a:p>
            <a:r>
              <a:rPr dirty="0"/>
              <a:t>For faculty and staff searches, the key components for the job posting are included in the faculty hiring plan.</a:t>
            </a:r>
          </a:p>
          <a:p>
            <a:r>
              <a:rPr dirty="0"/>
              <a:t>Job postings include:</a:t>
            </a:r>
          </a:p>
          <a:p>
            <a:pPr lvl="1"/>
            <a:r>
              <a:rPr dirty="0"/>
              <a:t>Overview</a:t>
            </a:r>
          </a:p>
          <a:p>
            <a:pPr lvl="1"/>
            <a:r>
              <a:rPr dirty="0"/>
              <a:t>Position summary</a:t>
            </a:r>
          </a:p>
          <a:p>
            <a:pPr lvl="1"/>
            <a:r>
              <a:rPr dirty="0"/>
              <a:t>Essential duties and responsibilities</a:t>
            </a:r>
          </a:p>
          <a:p>
            <a:pPr lvl="1"/>
            <a:r>
              <a:rPr dirty="0"/>
              <a:t>Minimum required qualifications</a:t>
            </a:r>
          </a:p>
          <a:p>
            <a:pPr lvl="1"/>
            <a:r>
              <a:rPr dirty="0"/>
              <a:t>Additional requirements</a:t>
            </a:r>
          </a:p>
          <a:p>
            <a:pPr lvl="1"/>
            <a:r>
              <a:rPr dirty="0"/>
              <a:t>Preferred qualifications</a:t>
            </a:r>
          </a:p>
          <a:p>
            <a:pPr lvl="1"/>
            <a:r>
              <a:rPr dirty="0"/>
              <a:t>Application procedure</a:t>
            </a:r>
          </a:p>
          <a:p>
            <a:r>
              <a:rPr dirty="0"/>
              <a:t>Evaluation of candidates should be in relation to the job posting, focusing on whether the candidates meet the required and preferred qualifications.</a:t>
            </a:r>
          </a:p>
          <a:p>
            <a:r>
              <a:rPr dirty="0"/>
              <a:t>The application procedures should request the materials needed to make this assessment.</a:t>
            </a:r>
          </a:p>
          <a:p>
            <a:r>
              <a:rPr dirty="0"/>
              <a:t>A key </a:t>
            </a:r>
            <a:r>
              <a:rPr lang="en-US" dirty="0"/>
              <a:t>element of inclusion for</a:t>
            </a:r>
            <a:r>
              <a:rPr dirty="0"/>
              <a:t> consideration is ensuring that the job posting is written in a way that all qualified candidates </a:t>
            </a:r>
            <a:r>
              <a:rPr lang="en-US" dirty="0"/>
              <a:t>can apply.</a:t>
            </a:r>
            <a:endParaRPr dirty="0"/>
          </a:p>
          <a:p>
            <a:r>
              <a:rPr dirty="0"/>
              <a:t>Including the salary range supports equity.</a:t>
            </a:r>
          </a:p>
          <a:p>
            <a:endParaRPr dirty="0"/>
          </a:p>
          <a:p>
            <a:endParaRPr dirty="0"/>
          </a:p>
        </p:txBody>
      </p:sp>
    </p:spTree>
    <p:extLst>
      <p:ext uri="{BB962C8B-B14F-4D97-AF65-F5344CB8AC3E}">
        <p14:creationId xmlns:p14="http://schemas.microsoft.com/office/powerpoint/2010/main" val="3176018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2EF74-0ABE-BB1E-FD09-5800E260CD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FC9F9B-F668-A942-D013-E04BF9ED9B87}"/>
              </a:ext>
            </a:extLst>
          </p:cNvPr>
          <p:cNvSpPr>
            <a:spLocks noGrp="1"/>
          </p:cNvSpPr>
          <p:nvPr>
            <p:ph type="title"/>
          </p:nvPr>
        </p:nvSpPr>
        <p:spPr>
          <a:xfrm>
            <a:off x="838200" y="365126"/>
            <a:ext cx="10515600" cy="565604"/>
          </a:xfrm>
        </p:spPr>
        <p:txBody>
          <a:bodyPr>
            <a:normAutofit fontScale="90000"/>
          </a:bodyPr>
          <a:lstStyle/>
          <a:p>
            <a:r>
              <a:rPr lang="en-US" dirty="0"/>
              <a:t>References</a:t>
            </a:r>
          </a:p>
        </p:txBody>
      </p:sp>
      <p:sp>
        <p:nvSpPr>
          <p:cNvPr id="3" name="Content Placeholder 2">
            <a:extLst>
              <a:ext uri="{FF2B5EF4-FFF2-40B4-BE49-F238E27FC236}">
                <a16:creationId xmlns:a16="http://schemas.microsoft.com/office/drawing/2014/main" id="{7C8CF4D0-4ED0-E8C9-6592-4003FD392835}"/>
              </a:ext>
            </a:extLst>
          </p:cNvPr>
          <p:cNvSpPr>
            <a:spLocks noGrp="1"/>
          </p:cNvSpPr>
          <p:nvPr>
            <p:ph idx="1"/>
          </p:nvPr>
        </p:nvSpPr>
        <p:spPr>
          <a:xfrm>
            <a:off x="838200" y="1094014"/>
            <a:ext cx="10515600" cy="5398860"/>
          </a:xfrm>
        </p:spPr>
        <p:txBody>
          <a:bodyPr vert="horz" lIns="91440" tIns="45720" rIns="91440" bIns="45720" rtlCol="0" anchor="t">
            <a:normAutofit fontScale="92500" lnSpcReduction="20000"/>
          </a:bodyPr>
          <a:lstStyle/>
          <a:p>
            <a:r>
              <a:rPr lang="en-US" dirty="0"/>
              <a:t>S</a:t>
            </a:r>
            <a:r>
              <a:rPr dirty="0"/>
              <a:t>earches can vary in how they gather references, such as:</a:t>
            </a:r>
          </a:p>
          <a:p>
            <a:r>
              <a:rPr dirty="0"/>
              <a:t>Letters requested as part of the initial application.</a:t>
            </a:r>
          </a:p>
          <a:p>
            <a:r>
              <a:rPr dirty="0"/>
              <a:t>Letters requested for finalists.</a:t>
            </a:r>
          </a:p>
          <a:p>
            <a:r>
              <a:rPr dirty="0"/>
              <a:t>Phone calls with references completed for finalists.</a:t>
            </a:r>
          </a:p>
          <a:p>
            <a:r>
              <a:rPr dirty="0"/>
              <a:t>At a minimum, HRS requires that all finalists for faculty and staff searches who are invited to on-campus interviews must have their references checked, and HRS must retain records of these checks. </a:t>
            </a:r>
          </a:p>
          <a:p>
            <a:r>
              <a:rPr dirty="0"/>
              <a:t>References can be gathered before or after campus visits.  </a:t>
            </a:r>
          </a:p>
          <a:p>
            <a:r>
              <a:rPr dirty="0"/>
              <a:t>Best practice is that the hiring official discusses with the search chair and committee at the charge meeting the plan for how references will be gathered and at what timing.</a:t>
            </a:r>
          </a:p>
          <a:p>
            <a:r>
              <a:rPr dirty="0"/>
              <a:t>When references are checked via phone call.</a:t>
            </a:r>
          </a:p>
          <a:p>
            <a:r>
              <a:rPr dirty="0"/>
              <a:t>Notes related to the reference calls must be retained.</a:t>
            </a:r>
          </a:p>
          <a:p>
            <a:r>
              <a:rPr dirty="0"/>
              <a:t>Equity is supported by the same people conducting reference calls using the same series of questions for each candidate.</a:t>
            </a:r>
          </a:p>
          <a:p>
            <a:endParaRPr dirty="0"/>
          </a:p>
        </p:txBody>
      </p:sp>
    </p:spTree>
    <p:extLst>
      <p:ext uri="{BB962C8B-B14F-4D97-AF65-F5344CB8AC3E}">
        <p14:creationId xmlns:p14="http://schemas.microsoft.com/office/powerpoint/2010/main" val="2055924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E76DC-E858-C95E-AE6D-8A36E935D061}"/>
              </a:ext>
            </a:extLst>
          </p:cNvPr>
          <p:cNvSpPr>
            <a:spLocks noGrp="1"/>
          </p:cNvSpPr>
          <p:nvPr>
            <p:ph type="title"/>
          </p:nvPr>
        </p:nvSpPr>
        <p:spPr/>
        <p:txBody>
          <a:bodyPr/>
          <a:lstStyle/>
          <a:p>
            <a:r>
              <a:rPr lang="en-US" dirty="0"/>
              <a:t>References (cont.)</a:t>
            </a:r>
          </a:p>
        </p:txBody>
      </p:sp>
      <p:sp>
        <p:nvSpPr>
          <p:cNvPr id="3" name="Content Placeholder 2">
            <a:extLst>
              <a:ext uri="{FF2B5EF4-FFF2-40B4-BE49-F238E27FC236}">
                <a16:creationId xmlns:a16="http://schemas.microsoft.com/office/drawing/2014/main" id="{510A2FAB-5A7C-C044-B2D7-0BBFDF5BEEC7}"/>
              </a:ext>
            </a:extLst>
          </p:cNvPr>
          <p:cNvSpPr>
            <a:spLocks noGrp="1"/>
          </p:cNvSpPr>
          <p:nvPr>
            <p:ph idx="1"/>
          </p:nvPr>
        </p:nvSpPr>
        <p:spPr/>
        <p:txBody>
          <a:bodyPr>
            <a:normAutofit fontScale="92500"/>
          </a:bodyPr>
          <a:lstStyle/>
          <a:p>
            <a:pPr lvl="0"/>
            <a:r>
              <a:rPr lang="en-US" dirty="0"/>
              <a:t>“Off-the-record” or informal discussions with colleagues about applicants should not occur, including because:</a:t>
            </a:r>
          </a:p>
          <a:p>
            <a:pPr lvl="1"/>
            <a:r>
              <a:rPr lang="en-US" dirty="0"/>
              <a:t>Applicants would be treated differently if such discussions happen for some and not others</a:t>
            </a:r>
          </a:p>
          <a:p>
            <a:pPr lvl="1"/>
            <a:r>
              <a:rPr lang="en-US" dirty="0"/>
              <a:t>Such discussions may reveal a person’s application to their current employer or to colleagues before they are ready to do so.</a:t>
            </a:r>
          </a:p>
          <a:p>
            <a:pPr lvl="0"/>
            <a:r>
              <a:rPr lang="en-US" dirty="0"/>
              <a:t>“Off-list” references, meaning references in addition to those submitted with an application, can be utilized only if the candidate is aware.</a:t>
            </a:r>
          </a:p>
          <a:p>
            <a:pPr lvl="1"/>
            <a:r>
              <a:rPr lang="en-US" dirty="0"/>
              <a:t>Best practice for “off-list” references is to ask all candidates still in contention for the position (e.g., finalists) for additional references of the same type (e.g., a reference from a direct report, a reference from a former student).</a:t>
            </a:r>
          </a:p>
          <a:p>
            <a:endParaRPr lang="en-US" dirty="0"/>
          </a:p>
        </p:txBody>
      </p:sp>
    </p:spTree>
    <p:extLst>
      <p:ext uri="{BB962C8B-B14F-4D97-AF65-F5344CB8AC3E}">
        <p14:creationId xmlns:p14="http://schemas.microsoft.com/office/powerpoint/2010/main" val="1767269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16320-7CFF-A5BA-B9BB-231BD087D3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8F1FE7-278B-1332-B67C-6F8C24E2AF81}"/>
              </a:ext>
            </a:extLst>
          </p:cNvPr>
          <p:cNvSpPr>
            <a:spLocks noGrp="1"/>
          </p:cNvSpPr>
          <p:nvPr>
            <p:ph type="title"/>
          </p:nvPr>
        </p:nvSpPr>
        <p:spPr>
          <a:xfrm>
            <a:off x="838200" y="365126"/>
            <a:ext cx="10515600" cy="565604"/>
          </a:xfrm>
        </p:spPr>
        <p:txBody>
          <a:bodyPr>
            <a:normAutofit fontScale="90000"/>
          </a:bodyPr>
          <a:lstStyle/>
          <a:p>
            <a:r>
              <a:rPr lang="en-US" dirty="0"/>
              <a:t>Advertising and Recruitment</a:t>
            </a:r>
          </a:p>
        </p:txBody>
      </p:sp>
      <p:sp>
        <p:nvSpPr>
          <p:cNvPr id="3" name="Content Placeholder 2">
            <a:extLst>
              <a:ext uri="{FF2B5EF4-FFF2-40B4-BE49-F238E27FC236}">
                <a16:creationId xmlns:a16="http://schemas.microsoft.com/office/drawing/2014/main" id="{EDD3F32C-3835-9BCE-F6C5-7BDC4C20C58A}"/>
              </a:ext>
            </a:extLst>
          </p:cNvPr>
          <p:cNvSpPr>
            <a:spLocks noGrp="1"/>
          </p:cNvSpPr>
          <p:nvPr>
            <p:ph idx="1"/>
          </p:nvPr>
        </p:nvSpPr>
        <p:spPr>
          <a:xfrm>
            <a:off x="838200" y="1094014"/>
            <a:ext cx="10515600" cy="5371983"/>
          </a:xfrm>
        </p:spPr>
        <p:txBody>
          <a:bodyPr vert="horz" lIns="91440" tIns="45720" rIns="91440" bIns="45720" rtlCol="0" anchor="t">
            <a:normAutofit fontScale="92500" lnSpcReduction="20000"/>
          </a:bodyPr>
          <a:lstStyle/>
          <a:p>
            <a:r>
              <a:rPr dirty="0"/>
              <a:t>Advertising is a key aspect of ensuring a robust pool of qualified applicants. </a:t>
            </a:r>
          </a:p>
          <a:p>
            <a:r>
              <a:rPr dirty="0"/>
              <a:t>HRS places ads in common outlets such as the Chronicle of Higher Education and Indeed.</a:t>
            </a:r>
          </a:p>
          <a:p>
            <a:r>
              <a:rPr dirty="0"/>
              <a:t>A central role of the search committee in faculty and staff searches is to identify additional outlets unique to the profession where ads will be placed and to share ads in their professional networks, such as:</a:t>
            </a:r>
          </a:p>
          <a:p>
            <a:pPr lvl="1"/>
            <a:r>
              <a:rPr dirty="0"/>
              <a:t>Professional associations and their committees and conferences</a:t>
            </a:r>
          </a:p>
          <a:p>
            <a:pPr lvl="1"/>
            <a:r>
              <a:rPr dirty="0"/>
              <a:t>Social media, such as individual and organizational postings on LinkedIn</a:t>
            </a:r>
          </a:p>
          <a:p>
            <a:pPr lvl="1"/>
            <a:r>
              <a:rPr dirty="0"/>
              <a:t>“Outside of the box” avenues to promote equity in reaching qualified candidates</a:t>
            </a:r>
          </a:p>
          <a:p>
            <a:r>
              <a:rPr dirty="0"/>
              <a:t>The hiring manager works with HRS to support the logistics of placing ads and retaining documentation of ads. </a:t>
            </a:r>
          </a:p>
          <a:p>
            <a:r>
              <a:rPr dirty="0"/>
              <a:t>A Custom Landing Page for the job encapsulates the job description in a visually appealing way, and can be used as a link in sharing with networks.</a:t>
            </a:r>
          </a:p>
          <a:p>
            <a:endParaRPr dirty="0"/>
          </a:p>
          <a:p>
            <a:endParaRPr dirty="0"/>
          </a:p>
        </p:txBody>
      </p:sp>
    </p:spTree>
    <p:extLst>
      <p:ext uri="{BB962C8B-B14F-4D97-AF65-F5344CB8AC3E}">
        <p14:creationId xmlns:p14="http://schemas.microsoft.com/office/powerpoint/2010/main" val="1126258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EFC2E1-17EB-3349-03CF-5650A08BFC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F984B6-79A3-A69C-0F32-B92F049A9045}"/>
              </a:ext>
            </a:extLst>
          </p:cNvPr>
          <p:cNvSpPr>
            <a:spLocks noGrp="1"/>
          </p:cNvSpPr>
          <p:nvPr>
            <p:ph type="ctrTitle"/>
          </p:nvPr>
        </p:nvSpPr>
        <p:spPr/>
        <p:txBody>
          <a:bodyPr/>
          <a:lstStyle/>
          <a:p>
            <a:r>
              <a:rPr lang="en-US" dirty="0"/>
              <a:t>Overview</a:t>
            </a:r>
          </a:p>
        </p:txBody>
      </p:sp>
    </p:spTree>
    <p:extLst>
      <p:ext uri="{BB962C8B-B14F-4D97-AF65-F5344CB8AC3E}">
        <p14:creationId xmlns:p14="http://schemas.microsoft.com/office/powerpoint/2010/main" val="2594019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EA0EB1-DF05-1B0C-F843-8FAAECE28B7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499665" y="0"/>
            <a:ext cx="7297918" cy="6858000"/>
          </a:xfrm>
          <a:prstGeom prst="rect">
            <a:avLst/>
          </a:prstGeom>
        </p:spPr>
      </p:pic>
      <p:sp>
        <p:nvSpPr>
          <p:cNvPr id="6" name="Title 1">
            <a:extLst>
              <a:ext uri="{FF2B5EF4-FFF2-40B4-BE49-F238E27FC236}">
                <a16:creationId xmlns:a16="http://schemas.microsoft.com/office/drawing/2014/main" id="{C0A18F25-2858-4222-9CE9-7B8350F3E115}"/>
              </a:ext>
            </a:extLst>
          </p:cNvPr>
          <p:cNvSpPr txBox="1">
            <a:spLocks noGrp="1"/>
          </p:cNvSpPr>
          <p:nvPr>
            <p:ph type="title" idx="4294967295"/>
          </p:nvPr>
        </p:nvSpPr>
        <p:spPr>
          <a:xfrm>
            <a:off x="466061" y="1034976"/>
            <a:ext cx="2904460" cy="74066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Example Ad</a:t>
            </a:r>
          </a:p>
        </p:txBody>
      </p:sp>
    </p:spTree>
    <p:extLst>
      <p:ext uri="{BB962C8B-B14F-4D97-AF65-F5344CB8AC3E}">
        <p14:creationId xmlns:p14="http://schemas.microsoft.com/office/powerpoint/2010/main" val="22958322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095884-2D24-FF32-E9E7-EA4285FD637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283529" y="0"/>
            <a:ext cx="6172200" cy="6858000"/>
          </a:xfrm>
          <a:prstGeom prst="rect">
            <a:avLst/>
          </a:prstGeom>
        </p:spPr>
      </p:pic>
      <p:sp>
        <p:nvSpPr>
          <p:cNvPr id="4" name="Title 1">
            <a:extLst>
              <a:ext uri="{FF2B5EF4-FFF2-40B4-BE49-F238E27FC236}">
                <a16:creationId xmlns:a16="http://schemas.microsoft.com/office/drawing/2014/main" id="{3DBA8875-84D5-2D3A-1286-11BDEC6BD356}"/>
              </a:ext>
            </a:extLst>
          </p:cNvPr>
          <p:cNvSpPr txBox="1">
            <a:spLocks noGrp="1"/>
          </p:cNvSpPr>
          <p:nvPr>
            <p:ph type="title" idx="4294967295"/>
          </p:nvPr>
        </p:nvSpPr>
        <p:spPr>
          <a:xfrm>
            <a:off x="466061" y="1034976"/>
            <a:ext cx="2904460" cy="185452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300" b="0" i="0" u="none" strike="noStrike" kern="1200" cap="none" spc="0" normalizeH="0" baseline="0" noProof="0" dirty="0">
                <a:ln>
                  <a:noFill/>
                </a:ln>
                <a:solidFill>
                  <a:schemeClr val="tx1"/>
                </a:solidFill>
                <a:effectLst/>
                <a:uLnTx/>
                <a:uFillTx/>
                <a:latin typeface="+mj-lt"/>
                <a:ea typeface="+mj-ea"/>
                <a:cs typeface="+mj-cs"/>
              </a:rPr>
              <a:t>Example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300" b="0" i="0" u="none" strike="noStrike" kern="1200" cap="none" spc="0" normalizeH="0" baseline="0" noProof="0" dirty="0">
                <a:ln>
                  <a:noFill/>
                </a:ln>
                <a:solidFill>
                  <a:schemeClr val="tx1"/>
                </a:solidFill>
                <a:effectLst/>
                <a:uLnTx/>
                <a:uFillTx/>
                <a:latin typeface="+mj-lt"/>
                <a:ea typeface="+mj-ea"/>
                <a:cs typeface="+mj-cs"/>
              </a:rPr>
              <a:t>Custom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300" b="0" i="0" u="none" strike="noStrike" kern="1200" cap="none" spc="0" normalizeH="0" baseline="0" noProof="0" dirty="0">
                <a:ln>
                  <a:noFill/>
                </a:ln>
                <a:solidFill>
                  <a:schemeClr val="tx1"/>
                </a:solidFill>
                <a:effectLst/>
                <a:uLnTx/>
                <a:uFillTx/>
                <a:latin typeface="+mj-lt"/>
                <a:ea typeface="+mj-ea"/>
                <a:cs typeface="+mj-cs"/>
              </a:rPr>
              <a:t>Landing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300" b="0" i="0" u="none" strike="noStrike" kern="1200" cap="none" spc="0" normalizeH="0" baseline="0" noProof="0" dirty="0">
                <a:ln>
                  <a:noFill/>
                </a:ln>
                <a:solidFill>
                  <a:schemeClr val="tx1"/>
                </a:solidFill>
                <a:effectLst/>
                <a:uLnTx/>
                <a:uFillTx/>
                <a:latin typeface="+mj-lt"/>
                <a:ea typeface="+mj-ea"/>
                <a:cs typeface="+mj-cs"/>
              </a:rPr>
              <a:t>Page</a:t>
            </a:r>
          </a:p>
        </p:txBody>
      </p:sp>
    </p:spTree>
    <p:extLst>
      <p:ext uri="{BB962C8B-B14F-4D97-AF65-F5344CB8AC3E}">
        <p14:creationId xmlns:p14="http://schemas.microsoft.com/office/powerpoint/2010/main" val="3159681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BCEDE-F147-3348-1074-A648CE619D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724214-A390-B6DD-73B7-B413E040FDE3}"/>
              </a:ext>
            </a:extLst>
          </p:cNvPr>
          <p:cNvSpPr>
            <a:spLocks noGrp="1"/>
          </p:cNvSpPr>
          <p:nvPr>
            <p:ph type="title"/>
          </p:nvPr>
        </p:nvSpPr>
        <p:spPr>
          <a:xfrm>
            <a:off x="838200" y="365126"/>
            <a:ext cx="10515600" cy="565604"/>
          </a:xfrm>
        </p:spPr>
        <p:txBody>
          <a:bodyPr>
            <a:normAutofit fontScale="90000"/>
          </a:bodyPr>
          <a:lstStyle/>
          <a:p>
            <a:r>
              <a:rPr lang="en-US"/>
              <a:t>Applicant Materials</a:t>
            </a:r>
          </a:p>
        </p:txBody>
      </p:sp>
      <p:sp>
        <p:nvSpPr>
          <p:cNvPr id="3" name="Content Placeholder 2">
            <a:extLst>
              <a:ext uri="{FF2B5EF4-FFF2-40B4-BE49-F238E27FC236}">
                <a16:creationId xmlns:a16="http://schemas.microsoft.com/office/drawing/2014/main" id="{435C12C2-A298-EA2A-19A3-D0927D89178E}"/>
              </a:ext>
            </a:extLst>
          </p:cNvPr>
          <p:cNvSpPr>
            <a:spLocks noGrp="1"/>
          </p:cNvSpPr>
          <p:nvPr>
            <p:ph idx="1"/>
          </p:nvPr>
        </p:nvSpPr>
        <p:spPr>
          <a:xfrm>
            <a:off x="838200" y="1094014"/>
            <a:ext cx="10769600" cy="5214328"/>
          </a:xfrm>
        </p:spPr>
        <p:txBody>
          <a:bodyPr vert="horz" lIns="91440" tIns="45720" rIns="91440" bIns="45720" rtlCol="0" anchor="t">
            <a:normAutofit fontScale="92500" lnSpcReduction="20000"/>
          </a:bodyPr>
          <a:lstStyle/>
          <a:p>
            <a:r>
              <a:rPr lang="en-US" dirty="0"/>
              <a:t>After completing training and documentation (e.g., confidentiality form), committee members have access to applicant materials in PeopleAdmin.  </a:t>
            </a:r>
          </a:p>
          <a:p>
            <a:r>
              <a:rPr lang="en-US" dirty="0"/>
              <a:t>Hiring managers sometimes download the core application materials from PeopleAdmin and place in a </a:t>
            </a:r>
            <a:r>
              <a:rPr lang="en-US" dirty="0" err="1"/>
              <a:t>Sharepoint</a:t>
            </a:r>
            <a:r>
              <a:rPr lang="en-US" dirty="0"/>
              <a:t> subfolder for the search (e.g., cover letter, CV, statements). </a:t>
            </a:r>
          </a:p>
          <a:p>
            <a:r>
              <a:rPr lang="en-US" dirty="0"/>
              <a:t>In whatever storage system, committee members adhere to the confidentiality agreement that they have signed, including in relation to careful protection of these materials.</a:t>
            </a:r>
          </a:p>
          <a:p>
            <a:r>
              <a:rPr lang="en-US" dirty="0"/>
              <a:t>Applications can be reviewed and screening interviews may occur before the priority review date.</a:t>
            </a:r>
          </a:p>
          <a:p>
            <a:r>
              <a:rPr lang="en-US" dirty="0"/>
              <a:t>Decisions regarding which candidates to bring to campus occur after all applications received by the priority review date have been fully considered following the same procedures.</a:t>
            </a:r>
          </a:p>
          <a:p>
            <a:r>
              <a:rPr lang="en-US" dirty="0"/>
              <a:t>The Hiring Manager coordinates with HRS and assists the committee to ensure that records are appropriately retained.</a:t>
            </a:r>
          </a:p>
          <a:p>
            <a:endParaRPr lang="en-US" dirty="0"/>
          </a:p>
          <a:p>
            <a:endParaRPr lang="en-US" dirty="0"/>
          </a:p>
        </p:txBody>
      </p:sp>
    </p:spTree>
    <p:extLst>
      <p:ext uri="{BB962C8B-B14F-4D97-AF65-F5344CB8AC3E}">
        <p14:creationId xmlns:p14="http://schemas.microsoft.com/office/powerpoint/2010/main" val="8946150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9148D-792A-FB7E-381B-D5D000AB30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A3A8FA-9C08-A686-7E29-4DC546172F04}"/>
              </a:ext>
            </a:extLst>
          </p:cNvPr>
          <p:cNvSpPr>
            <a:spLocks noGrp="1"/>
          </p:cNvSpPr>
          <p:nvPr>
            <p:ph type="title"/>
          </p:nvPr>
        </p:nvSpPr>
        <p:spPr>
          <a:xfrm>
            <a:off x="838200" y="365126"/>
            <a:ext cx="10515600" cy="565604"/>
          </a:xfrm>
        </p:spPr>
        <p:txBody>
          <a:bodyPr>
            <a:normAutofit fontScale="90000"/>
          </a:bodyPr>
          <a:lstStyle/>
          <a:p>
            <a:r>
              <a:rPr lang="en-US"/>
              <a:t>Screening Process</a:t>
            </a:r>
          </a:p>
        </p:txBody>
      </p:sp>
      <p:sp>
        <p:nvSpPr>
          <p:cNvPr id="3" name="Content Placeholder 2">
            <a:extLst>
              <a:ext uri="{FF2B5EF4-FFF2-40B4-BE49-F238E27FC236}">
                <a16:creationId xmlns:a16="http://schemas.microsoft.com/office/drawing/2014/main" id="{B1C05BB7-A3FF-3C07-A4AC-11708F429FFC}"/>
              </a:ext>
            </a:extLst>
          </p:cNvPr>
          <p:cNvSpPr>
            <a:spLocks noGrp="1"/>
          </p:cNvSpPr>
          <p:nvPr>
            <p:ph idx="1"/>
          </p:nvPr>
        </p:nvSpPr>
        <p:spPr>
          <a:xfrm>
            <a:off x="838200" y="1094014"/>
            <a:ext cx="10515600" cy="5082949"/>
          </a:xfrm>
        </p:spPr>
        <p:txBody>
          <a:bodyPr>
            <a:normAutofit/>
          </a:bodyPr>
          <a:lstStyle/>
          <a:p>
            <a:r>
              <a:rPr lang="en-US" dirty="0"/>
              <a:t>The committee screens application materials for required and preferred qualifications.</a:t>
            </a:r>
          </a:p>
          <a:p>
            <a:r>
              <a:rPr lang="en-US" dirty="0"/>
              <a:t>The same screening rubric is used for each candidate.</a:t>
            </a:r>
          </a:p>
          <a:p>
            <a:r>
              <a:rPr lang="en-US" dirty="0"/>
              <a:t>Depending on the number of qualified candidates, the committee may use screening interviews to develop a short list. </a:t>
            </a:r>
          </a:p>
          <a:p>
            <a:r>
              <a:rPr lang="en-US" dirty="0"/>
              <a:t>For some recruitments, screening interviews are often conducted via Zoom or Teams.</a:t>
            </a:r>
          </a:p>
          <a:p>
            <a:r>
              <a:rPr lang="en-US" dirty="0"/>
              <a:t>An interview script should be developed before the first screening interview.</a:t>
            </a:r>
          </a:p>
          <a:p>
            <a:r>
              <a:rPr lang="en-US" dirty="0"/>
              <a:t>The same screening interview questions should be used for each candidate.</a:t>
            </a:r>
          </a:p>
          <a:p>
            <a:endParaRPr lang="en-US" dirty="0"/>
          </a:p>
          <a:p>
            <a:endParaRPr lang="en-US" dirty="0"/>
          </a:p>
          <a:p>
            <a:endParaRPr lang="en-US" dirty="0"/>
          </a:p>
        </p:txBody>
      </p:sp>
    </p:spTree>
    <p:extLst>
      <p:ext uri="{BB962C8B-B14F-4D97-AF65-F5344CB8AC3E}">
        <p14:creationId xmlns:p14="http://schemas.microsoft.com/office/powerpoint/2010/main" val="3901602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72AAD-D355-3B5D-F87F-5006F326E3F3}"/>
              </a:ext>
            </a:extLst>
          </p:cNvPr>
          <p:cNvSpPr>
            <a:spLocks noGrp="1"/>
          </p:cNvSpPr>
          <p:nvPr>
            <p:ph type="title"/>
          </p:nvPr>
        </p:nvSpPr>
        <p:spPr>
          <a:xfrm>
            <a:off x="838200" y="365126"/>
            <a:ext cx="10515600" cy="480002"/>
          </a:xfrm>
        </p:spPr>
        <p:txBody>
          <a:bodyPr>
            <a:normAutofit fontScale="90000"/>
          </a:bodyPr>
          <a:lstStyle/>
          <a:p>
            <a:r>
              <a:rPr lang="en-US"/>
              <a:t>Developing a Rubric and Ground Rules</a:t>
            </a:r>
          </a:p>
        </p:txBody>
      </p:sp>
      <p:sp>
        <p:nvSpPr>
          <p:cNvPr id="3" name="Content Placeholder 2">
            <a:extLst>
              <a:ext uri="{FF2B5EF4-FFF2-40B4-BE49-F238E27FC236}">
                <a16:creationId xmlns:a16="http://schemas.microsoft.com/office/drawing/2014/main" id="{5817648F-A014-28FB-C17E-38A55C7CEB23}"/>
              </a:ext>
            </a:extLst>
          </p:cNvPr>
          <p:cNvSpPr>
            <a:spLocks noGrp="1"/>
          </p:cNvSpPr>
          <p:nvPr>
            <p:ph idx="1"/>
          </p:nvPr>
        </p:nvSpPr>
        <p:spPr>
          <a:xfrm>
            <a:off x="838200" y="1060704"/>
            <a:ext cx="10515600" cy="5432170"/>
          </a:xfrm>
        </p:spPr>
        <p:txBody>
          <a:bodyPr>
            <a:normAutofit fontScale="77500" lnSpcReduction="20000"/>
          </a:bodyPr>
          <a:lstStyle/>
          <a:p>
            <a:r>
              <a:rPr lang="en-US" dirty="0">
                <a:highlight>
                  <a:srgbClr val="FFFFFF"/>
                </a:highlight>
              </a:rPr>
              <a:t>Agree upon ground rules for evaluating candidates, including how you will vote. </a:t>
            </a:r>
          </a:p>
          <a:p>
            <a:pPr lvl="1"/>
            <a:r>
              <a:rPr lang="en-US" dirty="0">
                <a:highlight>
                  <a:srgbClr val="FFFFFF"/>
                </a:highlight>
              </a:rPr>
              <a:t>Ensure you know the hiring official’s preferences for how they would like to receive committee members’ assessments</a:t>
            </a:r>
          </a:p>
          <a:p>
            <a:pPr lvl="2"/>
            <a:r>
              <a:rPr lang="en-US" dirty="0">
                <a:highlight>
                  <a:srgbClr val="FFFFFF"/>
                </a:highlight>
              </a:rPr>
              <a:t>Will the hiring official make the decision or delegate the decision for determining who will be invited to on-campus  interviews? </a:t>
            </a:r>
          </a:p>
          <a:p>
            <a:pPr lvl="2"/>
            <a:r>
              <a:rPr lang="en-US" dirty="0">
                <a:highlight>
                  <a:srgbClr val="FFFFFF"/>
                </a:highlight>
              </a:rPr>
              <a:t>Does the hiring official want summaries of each semi-finalist and/or assessments of each of their acceptability and/or rank orderings and/or something else? </a:t>
            </a:r>
          </a:p>
          <a:p>
            <a:r>
              <a:rPr lang="en-US" dirty="0">
                <a:highlight>
                  <a:srgbClr val="FFFFFF"/>
                </a:highlight>
              </a:rPr>
              <a:t>Schedule early when the committee will meet, including for:</a:t>
            </a:r>
          </a:p>
          <a:p>
            <a:pPr lvl="1"/>
            <a:r>
              <a:rPr lang="en-US" dirty="0">
                <a:highlight>
                  <a:srgbClr val="FFFFFF"/>
                </a:highlight>
              </a:rPr>
              <a:t>Discussion of assessments of their screening of submitted materials.</a:t>
            </a:r>
          </a:p>
          <a:p>
            <a:pPr lvl="1"/>
            <a:r>
              <a:rPr lang="en-US" dirty="0">
                <a:highlight>
                  <a:srgbClr val="FFFFFF"/>
                </a:highlight>
              </a:rPr>
              <a:t>Screening interviews (if used/needed).</a:t>
            </a:r>
          </a:p>
          <a:p>
            <a:pPr lvl="1"/>
            <a:r>
              <a:rPr lang="en-US" dirty="0">
                <a:highlight>
                  <a:srgbClr val="FFFFFF"/>
                </a:highlight>
              </a:rPr>
              <a:t>On campus visits.</a:t>
            </a:r>
          </a:p>
          <a:p>
            <a:r>
              <a:rPr lang="en-US" dirty="0">
                <a:highlight>
                  <a:srgbClr val="FFFFFF"/>
                </a:highlight>
              </a:rPr>
              <a:t>Agree on job-related evaluation criteria</a:t>
            </a:r>
          </a:p>
          <a:p>
            <a:pPr lvl="1"/>
            <a:r>
              <a:rPr lang="en-US" dirty="0">
                <a:highlight>
                  <a:srgbClr val="FFFFFF"/>
                </a:highlight>
              </a:rPr>
              <a:t>Develop a rubric that will be used by all committee members (i.e., checklist, rating form, spreadsheet, etc.) </a:t>
            </a:r>
          </a:p>
          <a:p>
            <a:pPr lvl="1"/>
            <a:r>
              <a:rPr lang="en-US" dirty="0">
                <a:highlight>
                  <a:srgbClr val="FFFFFF"/>
                </a:highlight>
              </a:rPr>
              <a:t>Agree on how committee members’ evaluations will be shared and summarized.</a:t>
            </a:r>
          </a:p>
          <a:p>
            <a:r>
              <a:rPr lang="en-US" dirty="0">
                <a:highlight>
                  <a:srgbClr val="FFFFFF"/>
                </a:highlight>
              </a:rPr>
              <a:t>Agree on rules of discussion and how to handle disagreement. </a:t>
            </a:r>
          </a:p>
          <a:p>
            <a:pPr lvl="1"/>
            <a:r>
              <a:rPr lang="en-US" dirty="0">
                <a:highlight>
                  <a:srgbClr val="FFFFFF"/>
                </a:highlight>
              </a:rPr>
              <a:t>Avoid comments (either spoken or in written notes) that are not job related. </a:t>
            </a:r>
          </a:p>
          <a:p>
            <a:pPr lvl="1"/>
            <a:r>
              <a:rPr lang="en-US" dirty="0">
                <a:highlight>
                  <a:srgbClr val="FFFFFF"/>
                </a:highlight>
              </a:rPr>
              <a:t>If bias is noticed, speak out and redirect the conversation. </a:t>
            </a:r>
          </a:p>
          <a:p>
            <a:pPr lvl="1"/>
            <a:r>
              <a:rPr lang="en-US" dirty="0">
                <a:highlight>
                  <a:srgbClr val="FFFFFF"/>
                </a:highlight>
              </a:rPr>
              <a:t>Be aware of the possibility of your own biases. </a:t>
            </a:r>
          </a:p>
        </p:txBody>
      </p:sp>
    </p:spTree>
    <p:extLst>
      <p:ext uri="{BB962C8B-B14F-4D97-AF65-F5344CB8AC3E}">
        <p14:creationId xmlns:p14="http://schemas.microsoft.com/office/powerpoint/2010/main" val="678975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CCDA2-131C-2D98-4A34-BA541ADE1866}"/>
              </a:ext>
            </a:extLst>
          </p:cNvPr>
          <p:cNvSpPr>
            <a:spLocks noGrp="1"/>
          </p:cNvSpPr>
          <p:nvPr>
            <p:ph type="title"/>
          </p:nvPr>
        </p:nvSpPr>
        <p:spPr>
          <a:xfrm>
            <a:off x="838200" y="251278"/>
            <a:ext cx="10515600" cy="859518"/>
          </a:xfrm>
        </p:spPr>
        <p:txBody>
          <a:bodyPr/>
          <a:lstStyle/>
          <a:p>
            <a:r>
              <a:rPr lang="en-US" dirty="0"/>
              <a:t>Including score justifications</a:t>
            </a:r>
          </a:p>
        </p:txBody>
      </p:sp>
      <p:sp>
        <p:nvSpPr>
          <p:cNvPr id="3" name="Content Placeholder 2">
            <a:extLst>
              <a:ext uri="{FF2B5EF4-FFF2-40B4-BE49-F238E27FC236}">
                <a16:creationId xmlns:a16="http://schemas.microsoft.com/office/drawing/2014/main" id="{C10531F4-509A-73C3-5A0F-C0F1E8AEA3F5}"/>
              </a:ext>
            </a:extLst>
          </p:cNvPr>
          <p:cNvSpPr>
            <a:spLocks noGrp="1"/>
          </p:cNvSpPr>
          <p:nvPr>
            <p:ph idx="1"/>
          </p:nvPr>
        </p:nvSpPr>
        <p:spPr>
          <a:xfrm>
            <a:off x="838200" y="1110796"/>
            <a:ext cx="10515600" cy="5066167"/>
          </a:xfrm>
        </p:spPr>
        <p:txBody>
          <a:bodyPr>
            <a:normAutofit fontScale="92500" lnSpcReduction="10000"/>
          </a:bodyPr>
          <a:lstStyle/>
          <a:p>
            <a:r>
              <a:rPr lang="en-US" dirty="0"/>
              <a:t>Think through rubrics for materials review, screening interviews, and on-campus visits.</a:t>
            </a:r>
          </a:p>
          <a:p>
            <a:pPr lvl="1"/>
            <a:r>
              <a:rPr lang="en-US" dirty="0"/>
              <a:t>What can be best assessed in each context?</a:t>
            </a:r>
          </a:p>
          <a:p>
            <a:r>
              <a:rPr lang="en-US" dirty="0"/>
              <a:t>Focus on the candidate’s materials and interview responses as they relate to the qualifications.</a:t>
            </a:r>
          </a:p>
          <a:p>
            <a:pPr lvl="1"/>
            <a:r>
              <a:rPr lang="en-US" dirty="0"/>
              <a:t>Don’t use general terms like “lack of fit,” be specific.</a:t>
            </a:r>
          </a:p>
          <a:p>
            <a:pPr lvl="1"/>
            <a:r>
              <a:rPr lang="en-US" dirty="0"/>
              <a:t>Ask others to clarify where needed, and be open to doing so yourself.</a:t>
            </a:r>
          </a:p>
          <a:p>
            <a:r>
              <a:rPr lang="en-US" dirty="0"/>
              <a:t>Point to evidence justifying why you scored the way you did (and be open to how doing so may lead you to revise your scores).</a:t>
            </a:r>
          </a:p>
          <a:p>
            <a:r>
              <a:rPr lang="en-US" dirty="0"/>
              <a:t>Recognize that each committee member brings unique perspectives.</a:t>
            </a:r>
          </a:p>
          <a:p>
            <a:pPr lvl="1"/>
            <a:r>
              <a:rPr lang="en-US" dirty="0"/>
              <a:t>Be open to what someone else may identify that you may have missed.</a:t>
            </a:r>
          </a:p>
          <a:p>
            <a:r>
              <a:rPr lang="en-US" dirty="0"/>
              <a:t>Don’t discuss aspects of a person’s characteristics, personality, or statements that don’t relate to the job qualifications.</a:t>
            </a:r>
          </a:p>
          <a:p>
            <a:endParaRPr lang="en-US" dirty="0"/>
          </a:p>
        </p:txBody>
      </p:sp>
    </p:spTree>
    <p:extLst>
      <p:ext uri="{BB962C8B-B14F-4D97-AF65-F5344CB8AC3E}">
        <p14:creationId xmlns:p14="http://schemas.microsoft.com/office/powerpoint/2010/main" val="3550222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3144F-DCB9-65DD-8181-BC173A6AEF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25937B-7D2D-3883-A2AB-0080D01DB23D}"/>
              </a:ext>
            </a:extLst>
          </p:cNvPr>
          <p:cNvSpPr>
            <a:spLocks noGrp="1"/>
          </p:cNvSpPr>
          <p:nvPr>
            <p:ph type="title"/>
          </p:nvPr>
        </p:nvSpPr>
        <p:spPr>
          <a:xfrm>
            <a:off x="838200" y="251278"/>
            <a:ext cx="10515600" cy="859518"/>
          </a:xfrm>
        </p:spPr>
        <p:txBody>
          <a:bodyPr/>
          <a:lstStyle/>
          <a:p>
            <a:r>
              <a:rPr lang="en-US" dirty="0"/>
              <a:t>Interview Questions</a:t>
            </a:r>
            <a:endParaRPr lang="en-US" dirty="0">
              <a:highlight>
                <a:srgbClr val="FFFF00"/>
              </a:highlight>
            </a:endParaRPr>
          </a:p>
        </p:txBody>
      </p:sp>
      <p:sp>
        <p:nvSpPr>
          <p:cNvPr id="3" name="Content Placeholder 2">
            <a:extLst>
              <a:ext uri="{FF2B5EF4-FFF2-40B4-BE49-F238E27FC236}">
                <a16:creationId xmlns:a16="http://schemas.microsoft.com/office/drawing/2014/main" id="{94061C37-2F99-75EE-6645-EFEEBC31AA94}"/>
              </a:ext>
            </a:extLst>
          </p:cNvPr>
          <p:cNvSpPr>
            <a:spLocks noGrp="1"/>
          </p:cNvSpPr>
          <p:nvPr>
            <p:ph idx="1"/>
          </p:nvPr>
        </p:nvSpPr>
        <p:spPr>
          <a:xfrm>
            <a:off x="838200" y="1110796"/>
            <a:ext cx="10515600" cy="5270126"/>
          </a:xfrm>
        </p:spPr>
        <p:txBody>
          <a:bodyPr>
            <a:normAutofit fontScale="85000" lnSpcReduction="10000"/>
          </a:bodyPr>
          <a:lstStyle/>
          <a:p>
            <a:r>
              <a:rPr lang="en-US" dirty="0"/>
              <a:t>Refer to the “Sample Interview Questions” document for examples that can be used or adapted for your search.</a:t>
            </a:r>
          </a:p>
          <a:p>
            <a:r>
              <a:rPr lang="en-US" dirty="0"/>
              <a:t>Use the same set of questions in the same order for all candidates.</a:t>
            </a:r>
          </a:p>
          <a:p>
            <a:pPr lvl="1"/>
            <a:r>
              <a:rPr lang="en-US" dirty="0"/>
              <a:t>Aim to have the same committee member ask the same questions each time.</a:t>
            </a:r>
          </a:p>
          <a:p>
            <a:pPr lvl="1"/>
            <a:r>
              <a:rPr lang="en-US" dirty="0"/>
              <a:t>Plan any follow-up questions in advance. </a:t>
            </a:r>
          </a:p>
          <a:p>
            <a:pPr lvl="1"/>
            <a:r>
              <a:rPr lang="en-US" dirty="0"/>
              <a:t>Use specialized follow-up questions only for essential clarification.</a:t>
            </a:r>
          </a:p>
          <a:p>
            <a:r>
              <a:rPr lang="en-US" dirty="0"/>
              <a:t>Ask single, clear, and concise questions</a:t>
            </a:r>
          </a:p>
          <a:p>
            <a:pPr lvl="1"/>
            <a:r>
              <a:rPr lang="en-US" dirty="0"/>
              <a:t>Avoid asking two things at once.  Separate in two or focus on one.</a:t>
            </a:r>
          </a:p>
          <a:p>
            <a:r>
              <a:rPr lang="en-US" dirty="0"/>
              <a:t>Consider the length of time you have, and likely length of responses.</a:t>
            </a:r>
          </a:p>
          <a:p>
            <a:pPr lvl="1"/>
            <a:r>
              <a:rPr lang="en-US" dirty="0"/>
              <a:t>Let candidates know at the beginning the number of questions and approximate expected response length.</a:t>
            </a:r>
          </a:p>
          <a:p>
            <a:pPr lvl="1"/>
            <a:r>
              <a:rPr lang="en-US" dirty="0"/>
              <a:t>Give them feedback if they’re saying a lot or a little.</a:t>
            </a:r>
          </a:p>
          <a:p>
            <a:pPr lvl="2"/>
            <a:r>
              <a:rPr lang="en-US" dirty="0"/>
              <a:t>“Just a reminder that we have four more questions, we appreciate what you’re sharing, yet somewhat shorter responses will give you a chance to answer all of our questions.”</a:t>
            </a:r>
          </a:p>
          <a:p>
            <a:pPr lvl="2"/>
            <a:r>
              <a:rPr lang="en-US" dirty="0"/>
              <a:t>“Remember we have time for up to 5 minutes for each response.  Feel free to share a bit more.”</a:t>
            </a:r>
          </a:p>
          <a:p>
            <a:pPr lvl="1"/>
            <a:r>
              <a:rPr lang="en-US" dirty="0"/>
              <a:t>Give them feedback at the mid-way point as well, especially if they’re over or under time.</a:t>
            </a:r>
          </a:p>
          <a:p>
            <a:endParaRPr lang="en-US" dirty="0"/>
          </a:p>
        </p:txBody>
      </p:sp>
    </p:spTree>
    <p:extLst>
      <p:ext uri="{BB962C8B-B14F-4D97-AF65-F5344CB8AC3E}">
        <p14:creationId xmlns:p14="http://schemas.microsoft.com/office/powerpoint/2010/main" val="23611863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19B280-CAA4-F741-33FD-B8BBCAD8F4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3CAB15-D728-2B8E-2584-75031E1FA2B8}"/>
              </a:ext>
            </a:extLst>
          </p:cNvPr>
          <p:cNvSpPr>
            <a:spLocks noGrp="1"/>
          </p:cNvSpPr>
          <p:nvPr>
            <p:ph type="title"/>
          </p:nvPr>
        </p:nvSpPr>
        <p:spPr>
          <a:xfrm>
            <a:off x="1491371" y="669732"/>
            <a:ext cx="9877927" cy="859518"/>
          </a:xfrm>
        </p:spPr>
        <p:txBody>
          <a:bodyPr>
            <a:normAutofit fontScale="90000"/>
          </a:bodyPr>
          <a:lstStyle/>
          <a:p>
            <a:r>
              <a:rPr lang="en-US" dirty="0"/>
              <a:t>Questions that cannot be asked </a:t>
            </a:r>
            <a:br>
              <a:rPr lang="en-US" dirty="0"/>
            </a:br>
            <a:r>
              <a:rPr lang="en-US" dirty="0"/>
              <a:t>(directly or indirectly)</a:t>
            </a:r>
          </a:p>
        </p:txBody>
      </p:sp>
      <p:sp>
        <p:nvSpPr>
          <p:cNvPr id="3" name="Content Placeholder 2">
            <a:extLst>
              <a:ext uri="{FF2B5EF4-FFF2-40B4-BE49-F238E27FC236}">
                <a16:creationId xmlns:a16="http://schemas.microsoft.com/office/drawing/2014/main" id="{9CF8B578-E4F7-4164-3406-7268C202E816}"/>
              </a:ext>
            </a:extLst>
          </p:cNvPr>
          <p:cNvSpPr>
            <a:spLocks noGrp="1"/>
          </p:cNvSpPr>
          <p:nvPr>
            <p:ph idx="1"/>
          </p:nvPr>
        </p:nvSpPr>
        <p:spPr>
          <a:xfrm>
            <a:off x="1491373" y="1871697"/>
            <a:ext cx="9877926" cy="4723720"/>
          </a:xfrm>
        </p:spPr>
        <p:txBody>
          <a:bodyPr>
            <a:normAutofit/>
          </a:bodyPr>
          <a:lstStyle/>
          <a:p>
            <a:r>
              <a:rPr lang="en-US" dirty="0"/>
              <a:t>Citizenship/visa status</a:t>
            </a:r>
          </a:p>
          <a:p>
            <a:r>
              <a:rPr lang="en-US" dirty="0"/>
              <a:t>Marital status</a:t>
            </a:r>
          </a:p>
          <a:p>
            <a:r>
              <a:rPr lang="en-US" dirty="0"/>
              <a:t>Parent status</a:t>
            </a:r>
          </a:p>
          <a:p>
            <a:r>
              <a:rPr lang="en-US" dirty="0"/>
              <a:t>Age</a:t>
            </a:r>
          </a:p>
          <a:p>
            <a:r>
              <a:rPr lang="en-US" dirty="0"/>
              <a:t>Race</a:t>
            </a:r>
          </a:p>
          <a:p>
            <a:r>
              <a:rPr lang="en-US" dirty="0"/>
              <a:t>Disability</a:t>
            </a:r>
          </a:p>
          <a:p>
            <a:r>
              <a:rPr lang="en-US" dirty="0"/>
              <a:t>Religion</a:t>
            </a:r>
          </a:p>
          <a:p>
            <a:r>
              <a:rPr lang="en-US" dirty="0"/>
              <a:t>Arrest record</a:t>
            </a:r>
          </a:p>
          <a:p>
            <a:endParaRPr lang="en-US" dirty="0"/>
          </a:p>
          <a:p>
            <a:endParaRPr lang="en-US" dirty="0"/>
          </a:p>
        </p:txBody>
      </p:sp>
    </p:spTree>
    <p:extLst>
      <p:ext uri="{BB962C8B-B14F-4D97-AF65-F5344CB8AC3E}">
        <p14:creationId xmlns:p14="http://schemas.microsoft.com/office/powerpoint/2010/main" val="23600543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1FFF6F-6D60-0D9D-083F-BF59D354EA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0D91F6-701D-D4C1-9656-6477E5A445AE}"/>
              </a:ext>
            </a:extLst>
          </p:cNvPr>
          <p:cNvSpPr>
            <a:spLocks noGrp="1"/>
          </p:cNvSpPr>
          <p:nvPr>
            <p:ph type="title"/>
          </p:nvPr>
        </p:nvSpPr>
        <p:spPr>
          <a:xfrm>
            <a:off x="838200" y="251278"/>
            <a:ext cx="10515600" cy="859518"/>
          </a:xfrm>
        </p:spPr>
        <p:txBody>
          <a:bodyPr/>
          <a:lstStyle/>
          <a:p>
            <a:r>
              <a:rPr lang="en-US"/>
              <a:t>On-Campus Visits</a:t>
            </a:r>
          </a:p>
        </p:txBody>
      </p:sp>
      <p:sp>
        <p:nvSpPr>
          <p:cNvPr id="3" name="Content Placeholder 2">
            <a:extLst>
              <a:ext uri="{FF2B5EF4-FFF2-40B4-BE49-F238E27FC236}">
                <a16:creationId xmlns:a16="http://schemas.microsoft.com/office/drawing/2014/main" id="{80850152-354C-635F-6293-8B4F00C35761}"/>
              </a:ext>
            </a:extLst>
          </p:cNvPr>
          <p:cNvSpPr>
            <a:spLocks noGrp="1"/>
          </p:cNvSpPr>
          <p:nvPr>
            <p:ph idx="1"/>
          </p:nvPr>
        </p:nvSpPr>
        <p:spPr>
          <a:xfrm>
            <a:off x="838200" y="1110796"/>
            <a:ext cx="10515600" cy="5313450"/>
          </a:xfrm>
        </p:spPr>
        <p:txBody>
          <a:bodyPr>
            <a:normAutofit fontScale="77500" lnSpcReduction="20000"/>
          </a:bodyPr>
          <a:lstStyle/>
          <a:p>
            <a:r>
              <a:rPr lang="en-US" dirty="0"/>
              <a:t>Remember the candidate is evaluating us, while we are evaluating them</a:t>
            </a:r>
          </a:p>
          <a:p>
            <a:pPr lvl="1"/>
            <a:r>
              <a:rPr lang="en-US" dirty="0"/>
              <a:t>Aim to show our best from start to finish</a:t>
            </a:r>
          </a:p>
          <a:p>
            <a:r>
              <a:rPr lang="en-US" dirty="0"/>
              <a:t>Learn who is responsible for what logistical pieces in your department</a:t>
            </a:r>
          </a:p>
          <a:p>
            <a:pPr lvl="1"/>
            <a:r>
              <a:rPr lang="en-US" dirty="0"/>
              <a:t>Search chair/committee, hiring manager, office manager</a:t>
            </a:r>
          </a:p>
          <a:p>
            <a:r>
              <a:rPr lang="en-US" dirty="0"/>
              <a:t>Be sensitive to teaching, family, personal, research needs when scheduling</a:t>
            </a:r>
          </a:p>
          <a:p>
            <a:pPr lvl="1"/>
            <a:r>
              <a:rPr lang="en-US" dirty="0"/>
              <a:t>Candidates vary in preferences for departure/arrival times and weekday/weekend travel, etc.</a:t>
            </a:r>
          </a:p>
          <a:p>
            <a:r>
              <a:rPr lang="en-US" dirty="0"/>
              <a:t>Aim to have a contact person available throughout their travel and visit if any disruptions or emergencies come up</a:t>
            </a:r>
          </a:p>
          <a:p>
            <a:r>
              <a:rPr lang="en-US" dirty="0"/>
              <a:t>Aim to have a host to walk candidates from meeting to meeting, and keep their schedule on time</a:t>
            </a:r>
          </a:p>
          <a:p>
            <a:r>
              <a:rPr lang="en-US" dirty="0"/>
              <a:t>Schedule meetings with campus stakeholders for each candidate</a:t>
            </a:r>
          </a:p>
          <a:p>
            <a:pPr lvl="1"/>
            <a:r>
              <a:rPr lang="en-US" dirty="0"/>
              <a:t>Aim for same types and order of meetings for each candidate</a:t>
            </a:r>
          </a:p>
          <a:p>
            <a:pPr lvl="1"/>
            <a:r>
              <a:rPr lang="en-US" dirty="0"/>
              <a:t>College/department leaders (e.g., Dean, Associate Dean, Department Chair)</a:t>
            </a:r>
          </a:p>
          <a:p>
            <a:pPr lvl="1"/>
            <a:r>
              <a:rPr lang="en-US" dirty="0"/>
              <a:t>Human Resource Services to cover benefits and employment questions</a:t>
            </a:r>
          </a:p>
          <a:p>
            <a:pPr lvl="1"/>
            <a:r>
              <a:rPr lang="en-US" dirty="0"/>
              <a:t>As appropriate for role CITL (teaching/learning), RIPS (research, artistry, scholarship), etc.</a:t>
            </a:r>
          </a:p>
          <a:p>
            <a:r>
              <a:rPr lang="en-US" dirty="0"/>
              <a:t>Treat internal and external candidates the same</a:t>
            </a:r>
          </a:p>
          <a:p>
            <a:pPr lvl="1"/>
            <a:r>
              <a:rPr lang="en-US" dirty="0"/>
              <a:t>Be sure internal candidates have hosts, contacts, and meetings, even with people and places they know</a:t>
            </a:r>
          </a:p>
          <a:p>
            <a:endParaRPr lang="en-US" dirty="0"/>
          </a:p>
          <a:p>
            <a:endParaRPr lang="en-US" dirty="0"/>
          </a:p>
        </p:txBody>
      </p:sp>
    </p:spTree>
    <p:extLst>
      <p:ext uri="{BB962C8B-B14F-4D97-AF65-F5344CB8AC3E}">
        <p14:creationId xmlns:p14="http://schemas.microsoft.com/office/powerpoint/2010/main" val="2732087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35537B-9311-A93D-2F2B-F27AFCBF2D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5789D1-233D-EDEC-A54E-32FFA521C7BF}"/>
              </a:ext>
            </a:extLst>
          </p:cNvPr>
          <p:cNvSpPr>
            <a:spLocks noGrp="1"/>
          </p:cNvSpPr>
          <p:nvPr>
            <p:ph type="title"/>
          </p:nvPr>
        </p:nvSpPr>
        <p:spPr>
          <a:xfrm>
            <a:off x="838200" y="251278"/>
            <a:ext cx="10515600" cy="859518"/>
          </a:xfrm>
        </p:spPr>
        <p:txBody>
          <a:bodyPr/>
          <a:lstStyle/>
          <a:p>
            <a:r>
              <a:rPr lang="en-US"/>
              <a:t>On-Campus Visits (cont.)</a:t>
            </a:r>
          </a:p>
        </p:txBody>
      </p:sp>
      <p:sp>
        <p:nvSpPr>
          <p:cNvPr id="3" name="Content Placeholder 2">
            <a:extLst>
              <a:ext uri="{FF2B5EF4-FFF2-40B4-BE49-F238E27FC236}">
                <a16:creationId xmlns:a16="http://schemas.microsoft.com/office/drawing/2014/main" id="{AFB82C4B-AE66-507D-4AEC-3A3AAD589544}"/>
              </a:ext>
            </a:extLst>
          </p:cNvPr>
          <p:cNvSpPr>
            <a:spLocks noGrp="1"/>
          </p:cNvSpPr>
          <p:nvPr>
            <p:ph idx="1"/>
          </p:nvPr>
        </p:nvSpPr>
        <p:spPr>
          <a:xfrm>
            <a:off x="838200" y="1110796"/>
            <a:ext cx="10515600" cy="5495926"/>
          </a:xfrm>
        </p:spPr>
        <p:txBody>
          <a:bodyPr>
            <a:normAutofit fontScale="92500" lnSpcReduction="20000"/>
          </a:bodyPr>
          <a:lstStyle/>
          <a:p>
            <a:r>
              <a:rPr lang="en-US" dirty="0"/>
              <a:t>Ask about dietary restrictions and accommodations</a:t>
            </a:r>
          </a:p>
          <a:p>
            <a:pPr lvl="1"/>
            <a:r>
              <a:rPr lang="en-US" dirty="0"/>
              <a:t>Offer a range of restaurants and dine-in for meals</a:t>
            </a:r>
          </a:p>
          <a:p>
            <a:pPr lvl="1"/>
            <a:r>
              <a:rPr lang="en-US" dirty="0"/>
              <a:t>Consider mobility when scheduling (transport among meetings, time standing or sitting)</a:t>
            </a:r>
          </a:p>
          <a:p>
            <a:r>
              <a:rPr lang="en-US" dirty="0"/>
              <a:t>Include breaks in the schedule</a:t>
            </a:r>
          </a:p>
          <a:p>
            <a:pPr lvl="1"/>
            <a:r>
              <a:rPr lang="en-US" dirty="0"/>
              <a:t>Time to visit restroom, for water, for a breather</a:t>
            </a:r>
          </a:p>
          <a:p>
            <a:pPr lvl="1"/>
            <a:r>
              <a:rPr lang="en-US" dirty="0"/>
              <a:t>Ask candidate if they need breaks or private space at any time of day</a:t>
            </a:r>
          </a:p>
          <a:p>
            <a:r>
              <a:rPr lang="en-US" dirty="0"/>
              <a:t>Ask candidates who they may want to meet with on campus, including:</a:t>
            </a:r>
          </a:p>
          <a:p>
            <a:pPr lvl="1"/>
            <a:r>
              <a:rPr lang="en-US" dirty="0"/>
              <a:t>Centers and institutes</a:t>
            </a:r>
          </a:p>
          <a:p>
            <a:pPr lvl="1"/>
            <a:r>
              <a:rPr lang="en-US" dirty="0"/>
              <a:t>Other colleges/departments</a:t>
            </a:r>
          </a:p>
          <a:p>
            <a:r>
              <a:rPr lang="en-US" dirty="0"/>
              <a:t>Ask for feedback from stakeholders in the same way for every candidate</a:t>
            </a:r>
          </a:p>
          <a:p>
            <a:pPr lvl="1"/>
            <a:r>
              <a:rPr lang="en-US" dirty="0"/>
              <a:t>Printed survey, Qualtrics survey, etc.</a:t>
            </a:r>
          </a:p>
          <a:p>
            <a:r>
              <a:rPr lang="en-US" dirty="0"/>
              <a:t>Provide materials in the same way for every candidate (internal </a:t>
            </a:r>
            <a:r>
              <a:rPr lang="en-US"/>
              <a:t>and external)</a:t>
            </a:r>
            <a:endParaRPr lang="en-US" dirty="0"/>
          </a:p>
          <a:p>
            <a:pPr lvl="1"/>
            <a:r>
              <a:rPr lang="en-US" dirty="0"/>
              <a:t>e.g., attach the job description and their CV to meeting invites</a:t>
            </a:r>
          </a:p>
          <a:p>
            <a:endParaRPr lang="en-US" dirty="0"/>
          </a:p>
        </p:txBody>
      </p:sp>
    </p:spTree>
    <p:extLst>
      <p:ext uri="{BB962C8B-B14F-4D97-AF65-F5344CB8AC3E}">
        <p14:creationId xmlns:p14="http://schemas.microsoft.com/office/powerpoint/2010/main" val="2864324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97C9A-F109-56E0-A1D9-38AD9A8907D9}"/>
              </a:ext>
            </a:extLst>
          </p:cNvPr>
          <p:cNvSpPr>
            <a:spLocks noGrp="1"/>
          </p:cNvSpPr>
          <p:nvPr>
            <p:ph type="title"/>
          </p:nvPr>
        </p:nvSpPr>
        <p:spPr>
          <a:xfrm>
            <a:off x="838200" y="365125"/>
            <a:ext cx="10515600" cy="808067"/>
          </a:xfrm>
        </p:spPr>
        <p:txBody>
          <a:bodyPr/>
          <a:lstStyle/>
          <a:p>
            <a:r>
              <a:rPr lang="en-US"/>
              <a:t>NIU Highlights</a:t>
            </a:r>
          </a:p>
        </p:txBody>
      </p:sp>
      <p:sp>
        <p:nvSpPr>
          <p:cNvPr id="4" name="Content Placeholder 2">
            <a:extLst>
              <a:ext uri="{FF2B5EF4-FFF2-40B4-BE49-F238E27FC236}">
                <a16:creationId xmlns:a16="http://schemas.microsoft.com/office/drawing/2014/main" id="{EFD9ACFF-8595-406F-CFCD-8D300A8EB195}"/>
              </a:ext>
            </a:extLst>
          </p:cNvPr>
          <p:cNvSpPr txBox="1">
            <a:spLocks/>
          </p:cNvSpPr>
          <p:nvPr/>
        </p:nvSpPr>
        <p:spPr>
          <a:xfrm>
            <a:off x="1010730" y="2397511"/>
            <a:ext cx="4461294"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Highly Recognized:</a:t>
            </a:r>
          </a:p>
          <a:p>
            <a:r>
              <a:rPr lang="en-US" sz="2400" i="1" dirty="0"/>
              <a:t>R2 research-focused</a:t>
            </a:r>
          </a:p>
          <a:p>
            <a:r>
              <a:rPr lang="en-US" sz="2400" i="1" dirty="0"/>
              <a:t>Hispanic-Serving Institution (HSI)</a:t>
            </a:r>
          </a:p>
          <a:p>
            <a:r>
              <a:rPr lang="en-US" sz="2400" i="1" dirty="0"/>
              <a:t>Fostering social mobility</a:t>
            </a:r>
          </a:p>
          <a:p>
            <a:r>
              <a:rPr lang="en-US" sz="2400" i="1" dirty="0"/>
              <a:t>Community engaged</a:t>
            </a:r>
          </a:p>
          <a:p>
            <a:r>
              <a:rPr lang="en-US" sz="2400" i="1" dirty="0"/>
              <a:t>Great College to Work For</a:t>
            </a:r>
          </a:p>
          <a:p>
            <a:r>
              <a:rPr lang="en-US" sz="2400" i="1" dirty="0"/>
              <a:t>HEED (Higher Education Excellence in Diversity) and Champion Awarded</a:t>
            </a:r>
          </a:p>
          <a:p>
            <a:endParaRPr lang="en-US" i="1" dirty="0"/>
          </a:p>
        </p:txBody>
      </p:sp>
      <p:sp>
        <p:nvSpPr>
          <p:cNvPr id="5" name="Content Placeholder 2">
            <a:extLst>
              <a:ext uri="{FF2B5EF4-FFF2-40B4-BE49-F238E27FC236}">
                <a16:creationId xmlns:a16="http://schemas.microsoft.com/office/drawing/2014/main" id="{474134B1-DD10-D0EC-6C56-F93C1044E232}"/>
              </a:ext>
            </a:extLst>
          </p:cNvPr>
          <p:cNvSpPr txBox="1">
            <a:spLocks/>
          </p:cNvSpPr>
          <p:nvPr/>
        </p:nvSpPr>
        <p:spPr>
          <a:xfrm>
            <a:off x="5683370" y="2397511"/>
            <a:ext cx="54979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Dynamic and Inclusive:</a:t>
            </a:r>
          </a:p>
          <a:p>
            <a:r>
              <a:rPr lang="en-US" sz="2400" i="1" dirty="0"/>
              <a:t>&gt; 100 areas of study</a:t>
            </a:r>
          </a:p>
          <a:p>
            <a:r>
              <a:rPr lang="en-US" sz="2400" i="1" dirty="0"/>
              <a:t>Centering student success</a:t>
            </a:r>
          </a:p>
          <a:p>
            <a:r>
              <a:rPr lang="en-US" sz="2400" i="1" dirty="0"/>
              <a:t>Offering …</a:t>
            </a:r>
          </a:p>
          <a:p>
            <a:pPr lvl="1"/>
            <a:r>
              <a:rPr lang="en-US" sz="2000" i="1" dirty="0"/>
              <a:t>Flexible learning environments</a:t>
            </a:r>
          </a:p>
          <a:p>
            <a:pPr lvl="1"/>
            <a:r>
              <a:rPr lang="en-US" sz="2000" i="1" dirty="0"/>
              <a:t>Accelerated degree paths</a:t>
            </a:r>
          </a:p>
          <a:p>
            <a:pPr lvl="1"/>
            <a:r>
              <a:rPr lang="en-US" sz="2000" i="1" dirty="0"/>
              <a:t>Bachelor’s, Master’s, Doctoral</a:t>
            </a:r>
          </a:p>
          <a:p>
            <a:pPr lvl="1"/>
            <a:r>
              <a:rPr lang="en-US" sz="2000" i="1" dirty="0"/>
              <a:t>Pre-professional, professional, and academic/research focused</a:t>
            </a:r>
          </a:p>
          <a:p>
            <a:r>
              <a:rPr lang="en-US" sz="2400" i="1" dirty="0"/>
              <a:t>Fostering employee success, equity, and well-being</a:t>
            </a:r>
          </a:p>
          <a:p>
            <a:endParaRPr lang="en-US" i="1" dirty="0"/>
          </a:p>
        </p:txBody>
      </p:sp>
      <p:sp>
        <p:nvSpPr>
          <p:cNvPr id="8" name="Content Placeholder 2">
            <a:extLst>
              <a:ext uri="{FF2B5EF4-FFF2-40B4-BE49-F238E27FC236}">
                <a16:creationId xmlns:a16="http://schemas.microsoft.com/office/drawing/2014/main" id="{5CA27BED-B78B-49AA-6C73-B58296432B10}"/>
              </a:ext>
            </a:extLst>
          </p:cNvPr>
          <p:cNvSpPr txBox="1">
            <a:spLocks/>
          </p:cNvSpPr>
          <p:nvPr/>
        </p:nvSpPr>
        <p:spPr>
          <a:xfrm>
            <a:off x="1010730" y="1173192"/>
            <a:ext cx="9548002" cy="808067"/>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t>We recruit faculty to join us in NIU’s highly recognized and dynamic inclusive environment!</a:t>
            </a:r>
          </a:p>
          <a:p>
            <a:pPr marL="0" indent="0">
              <a:buNone/>
            </a:pPr>
            <a:endParaRPr lang="en-US" sz="2400" i="1"/>
          </a:p>
          <a:p>
            <a:endParaRPr lang="en-US" i="1"/>
          </a:p>
        </p:txBody>
      </p:sp>
    </p:spTree>
    <p:extLst>
      <p:ext uri="{BB962C8B-B14F-4D97-AF65-F5344CB8AC3E}">
        <p14:creationId xmlns:p14="http://schemas.microsoft.com/office/powerpoint/2010/main" val="2235346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98834-FEDE-0A92-E3AF-17BCDDEC2B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55D552-7D2B-BE1D-37E2-534D5F60E644}"/>
              </a:ext>
            </a:extLst>
          </p:cNvPr>
          <p:cNvSpPr>
            <a:spLocks noGrp="1"/>
          </p:cNvSpPr>
          <p:nvPr>
            <p:ph type="title"/>
          </p:nvPr>
        </p:nvSpPr>
        <p:spPr>
          <a:xfrm>
            <a:off x="838200" y="365125"/>
            <a:ext cx="10515600" cy="808067"/>
          </a:xfrm>
        </p:spPr>
        <p:txBody>
          <a:bodyPr/>
          <a:lstStyle/>
          <a:p>
            <a:r>
              <a:rPr lang="en-US"/>
              <a:t>NIU Grounding</a:t>
            </a:r>
          </a:p>
        </p:txBody>
      </p:sp>
      <p:sp>
        <p:nvSpPr>
          <p:cNvPr id="4" name="Content Placeholder 2">
            <a:extLst>
              <a:ext uri="{FF2B5EF4-FFF2-40B4-BE49-F238E27FC236}">
                <a16:creationId xmlns:a16="http://schemas.microsoft.com/office/drawing/2014/main" id="{03EDFF12-3348-140A-4549-8F8FD0550F41}"/>
              </a:ext>
            </a:extLst>
          </p:cNvPr>
          <p:cNvSpPr txBox="1">
            <a:spLocks/>
          </p:cNvSpPr>
          <p:nvPr/>
        </p:nvSpPr>
        <p:spPr>
          <a:xfrm>
            <a:off x="1010730" y="2175410"/>
            <a:ext cx="337148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t>Northern Illinois University's </a:t>
            </a:r>
            <a:r>
              <a:rPr lang="en-US" sz="2400" b="1"/>
              <a:t>vision</a:t>
            </a:r>
            <a:r>
              <a:rPr lang="en-US" sz="2400"/>
              <a:t> is to be an engine for innovation to advance social mobility; promote personal, professional and intellectual growth; and transform the world through research, artistry, teaching and outreach.</a:t>
            </a:r>
            <a:endParaRPr lang="en-US" sz="2400" i="1"/>
          </a:p>
        </p:txBody>
      </p:sp>
      <p:sp>
        <p:nvSpPr>
          <p:cNvPr id="5" name="Content Placeholder 2">
            <a:extLst>
              <a:ext uri="{FF2B5EF4-FFF2-40B4-BE49-F238E27FC236}">
                <a16:creationId xmlns:a16="http://schemas.microsoft.com/office/drawing/2014/main" id="{A5965457-C432-088E-5789-ACEB934C9BB5}"/>
              </a:ext>
            </a:extLst>
          </p:cNvPr>
          <p:cNvSpPr txBox="1">
            <a:spLocks/>
          </p:cNvSpPr>
          <p:nvPr/>
        </p:nvSpPr>
        <p:spPr>
          <a:xfrm>
            <a:off x="4717211" y="2175410"/>
            <a:ext cx="356414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t>The </a:t>
            </a:r>
            <a:r>
              <a:rPr lang="en-US" sz="2400" b="1"/>
              <a:t>mission</a:t>
            </a:r>
            <a:r>
              <a:rPr lang="en-US" sz="2400"/>
              <a:t> of Northern Illinois University is to empower students through educational excellence and experiential learning as we pursue knowledge, share our research and artistry, and engage communities for the benefit of the region, state, nation and world.</a:t>
            </a:r>
          </a:p>
          <a:p>
            <a:pPr marL="0" indent="0">
              <a:buNone/>
            </a:pPr>
            <a:endParaRPr lang="en-US" i="1"/>
          </a:p>
        </p:txBody>
      </p:sp>
      <p:sp>
        <p:nvSpPr>
          <p:cNvPr id="8" name="Content Placeholder 2">
            <a:extLst>
              <a:ext uri="{FF2B5EF4-FFF2-40B4-BE49-F238E27FC236}">
                <a16:creationId xmlns:a16="http://schemas.microsoft.com/office/drawing/2014/main" id="{6D4203CC-1C55-E55F-6026-81B5ADD8BAC2}"/>
              </a:ext>
            </a:extLst>
          </p:cNvPr>
          <p:cNvSpPr txBox="1">
            <a:spLocks/>
          </p:cNvSpPr>
          <p:nvPr/>
        </p:nvSpPr>
        <p:spPr>
          <a:xfrm>
            <a:off x="1010730" y="1173192"/>
            <a:ext cx="9548002" cy="80806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t>We recruit faculty to join us in pursuing our vision and mission as we practice our values.</a:t>
            </a:r>
            <a:endParaRPr lang="en-US" sz="2400" i="1"/>
          </a:p>
          <a:p>
            <a:endParaRPr lang="en-US" i="1"/>
          </a:p>
        </p:txBody>
      </p:sp>
      <p:sp>
        <p:nvSpPr>
          <p:cNvPr id="3" name="Content Placeholder 2">
            <a:extLst>
              <a:ext uri="{FF2B5EF4-FFF2-40B4-BE49-F238E27FC236}">
                <a16:creationId xmlns:a16="http://schemas.microsoft.com/office/drawing/2014/main" id="{35D0DEE9-9205-A298-0243-0F2E37759E0E}"/>
              </a:ext>
            </a:extLst>
          </p:cNvPr>
          <p:cNvSpPr txBox="1">
            <a:spLocks/>
          </p:cNvSpPr>
          <p:nvPr/>
        </p:nvSpPr>
        <p:spPr>
          <a:xfrm>
            <a:off x="8423694" y="2175410"/>
            <a:ext cx="356414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t>The </a:t>
            </a:r>
            <a:r>
              <a:rPr lang="en-US" sz="2400" b="1"/>
              <a:t>values</a:t>
            </a:r>
            <a:r>
              <a:rPr lang="en-US" sz="2400"/>
              <a:t> of Northern Illinois University are:</a:t>
            </a:r>
          </a:p>
          <a:p>
            <a:r>
              <a:rPr lang="en-US" sz="2400"/>
              <a:t>Curiosity and creativity</a:t>
            </a:r>
          </a:p>
          <a:p>
            <a:r>
              <a:rPr lang="en-US" sz="2400"/>
              <a:t>Equity and inclusion</a:t>
            </a:r>
          </a:p>
          <a:p>
            <a:r>
              <a:rPr lang="en-US" sz="2400"/>
              <a:t>Ethics and integrity</a:t>
            </a:r>
          </a:p>
          <a:p>
            <a:r>
              <a:rPr lang="en-US" sz="2400"/>
              <a:t>Service and stewardship</a:t>
            </a:r>
          </a:p>
          <a:p>
            <a:pPr marL="0" indent="0">
              <a:buNone/>
            </a:pPr>
            <a:endParaRPr lang="en-US" i="1"/>
          </a:p>
        </p:txBody>
      </p:sp>
    </p:spTree>
    <p:extLst>
      <p:ext uri="{BB962C8B-B14F-4D97-AF65-F5344CB8AC3E}">
        <p14:creationId xmlns:p14="http://schemas.microsoft.com/office/powerpoint/2010/main" val="1540929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5C183F80-2028-292D-8648-8B7DAC9DFE24}"/>
              </a:ext>
            </a:extLst>
          </p:cNvPr>
          <p:cNvSpPr>
            <a:spLocks noGrp="1"/>
          </p:cNvSpPr>
          <p:nvPr/>
        </p:nvSpPr>
        <p:spPr>
          <a:xfrm>
            <a:off x="555171" y="1362529"/>
            <a:ext cx="5769429" cy="4648200"/>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NIU has been intentional about building capacity for shared leadership by working across our university community to strengthen skills and competencies for creating shared vision and goals; building consensus; generating feedback; navigating difficult conversations; and being self-aware.</a:t>
            </a:r>
          </a:p>
          <a:p>
            <a:pPr>
              <a:buNone/>
            </a:pPr>
            <a:endParaRPr lang="en-US" sz="3300" dirty="0">
              <a:solidFill>
                <a:srgbClr val="333333"/>
              </a:solidFill>
            </a:endParaRPr>
          </a:p>
          <a:p>
            <a:pPr algn="ctr">
              <a:buNone/>
            </a:pPr>
            <a:endParaRPr lang="en-US" sz="5800" dirty="0">
              <a:solidFill>
                <a:srgbClr val="333333"/>
              </a:solidFill>
            </a:endParaRPr>
          </a:p>
          <a:p>
            <a:pPr marL="0" indent="0">
              <a:buNone/>
            </a:pPr>
            <a:endParaRPr lang="en-US" dirty="0"/>
          </a:p>
        </p:txBody>
      </p:sp>
      <p:sp>
        <p:nvSpPr>
          <p:cNvPr id="5" name="Title 2">
            <a:extLst>
              <a:ext uri="{FF2B5EF4-FFF2-40B4-BE49-F238E27FC236}">
                <a16:creationId xmlns:a16="http://schemas.microsoft.com/office/drawing/2014/main" id="{1324AFE9-846B-5FAE-A92A-63E85A19A13D}"/>
              </a:ext>
            </a:extLst>
          </p:cNvPr>
          <p:cNvSpPr>
            <a:spLocks noGrp="1"/>
          </p:cNvSpPr>
          <p:nvPr>
            <p:ph type="title" idx="4294967295"/>
          </p:nvPr>
        </p:nvSpPr>
        <p:spPr>
          <a:xfrm>
            <a:off x="639070" y="291328"/>
            <a:ext cx="100584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spcBef>
                <a:spcPct val="0"/>
              </a:spcBef>
              <a:buNone/>
              <a:defRPr sz="4000" b="1" kern="1200">
                <a:solidFill>
                  <a:schemeClr val="bg1"/>
                </a:solidFill>
                <a:latin typeface="+mj-lt"/>
                <a:ea typeface="Roboto Slab" pitchFamily="2" charset="0"/>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j-lt"/>
                <a:ea typeface="Roboto Slab"/>
                <a:cs typeface="Arial"/>
              </a:rPr>
              <a:t>Shared Leadership</a:t>
            </a:r>
            <a:endParaRPr kumimoji="0" lang="en-US" sz="4000" b="1" i="0" u="none" strike="noStrike" kern="1200" cap="none" spc="0" normalizeH="0" baseline="0" noProof="0" dirty="0">
              <a:ln>
                <a:noFill/>
              </a:ln>
              <a:solidFill>
                <a:schemeClr val="tx1"/>
              </a:solidFill>
              <a:effectLst/>
              <a:uLnTx/>
              <a:uFillTx/>
              <a:latin typeface="+mj-lt"/>
              <a:ea typeface="Roboto Slab" pitchFamily="2" charset="0"/>
              <a:cs typeface="Arial" pitchFamily="34" charset="0"/>
            </a:endParaRPr>
          </a:p>
        </p:txBody>
      </p:sp>
      <p:sp>
        <p:nvSpPr>
          <p:cNvPr id="10" name="TextBox 9">
            <a:extLst>
              <a:ext uri="{FF2B5EF4-FFF2-40B4-BE49-F238E27FC236}">
                <a16:creationId xmlns:a16="http://schemas.microsoft.com/office/drawing/2014/main" id="{188BB131-3096-C618-58A2-7F77D9C8EF6B}"/>
              </a:ext>
            </a:extLst>
          </p:cNvPr>
          <p:cNvSpPr txBox="1"/>
          <p:nvPr/>
        </p:nvSpPr>
        <p:spPr>
          <a:xfrm>
            <a:off x="639070" y="6197340"/>
            <a:ext cx="11604171" cy="369332"/>
          </a:xfrm>
          <a:prstGeom prst="rect">
            <a:avLst/>
          </a:prstGeom>
          <a:noFill/>
        </p:spPr>
        <p:txBody>
          <a:bodyPr wrap="square">
            <a:spAutoFit/>
          </a:bodyPr>
          <a:lstStyle/>
          <a:p>
            <a:r>
              <a:rPr lang="en-US" dirty="0">
                <a:hlinkClick r:id="rId2"/>
              </a:rPr>
              <a:t>2025 University Goals</a:t>
            </a:r>
            <a:endParaRPr lang="en-US" dirty="0"/>
          </a:p>
        </p:txBody>
      </p:sp>
      <p:pic>
        <p:nvPicPr>
          <p:cNvPr id="2" name="Picture 1" descr="Model for Shared Leadership Framework at NIU diagram&#10;&#10;Collaboration in:&#10;- Innovation/risk&#10;- Commit time/resources&#10;- Transparency/accountability&#10;&#10;with core Culture of: &#10;- mission&#10;- vision&#10;- values&#10;-collaboration&#10;-&#10;">
            <a:extLst>
              <a:ext uri="{FF2B5EF4-FFF2-40B4-BE49-F238E27FC236}">
                <a16:creationId xmlns:a16="http://schemas.microsoft.com/office/drawing/2014/main" id="{15664926-FE8D-4ED7-4206-FAD32578297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8499" y="1252300"/>
            <a:ext cx="4871764" cy="4868658"/>
          </a:xfrm>
          <a:prstGeom prst="rect">
            <a:avLst/>
          </a:prstGeom>
          <a:noFill/>
          <a:ln>
            <a:noFill/>
          </a:ln>
        </p:spPr>
      </p:pic>
    </p:spTree>
    <p:extLst>
      <p:ext uri="{BB962C8B-B14F-4D97-AF65-F5344CB8AC3E}">
        <p14:creationId xmlns:p14="http://schemas.microsoft.com/office/powerpoint/2010/main" val="2104022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FD4CC-6145-396C-E44F-5F59255595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8B981C-D1A4-D2F5-4BAF-1589BABEEE03}"/>
              </a:ext>
            </a:extLst>
          </p:cNvPr>
          <p:cNvSpPr>
            <a:spLocks noGrp="1"/>
          </p:cNvSpPr>
          <p:nvPr>
            <p:ph type="title"/>
          </p:nvPr>
        </p:nvSpPr>
        <p:spPr>
          <a:xfrm>
            <a:off x="838200" y="247529"/>
            <a:ext cx="10515600" cy="997066"/>
          </a:xfrm>
        </p:spPr>
        <p:txBody>
          <a:bodyPr/>
          <a:lstStyle/>
          <a:p>
            <a:r>
              <a:t>Faculty and Staff Searches in Context</a:t>
            </a:r>
          </a:p>
        </p:txBody>
      </p:sp>
      <p:sp>
        <p:nvSpPr>
          <p:cNvPr id="3" name="Content Placeholder 2">
            <a:extLst>
              <a:ext uri="{FF2B5EF4-FFF2-40B4-BE49-F238E27FC236}">
                <a16:creationId xmlns:a16="http://schemas.microsoft.com/office/drawing/2014/main" id="{AC90F94E-F3EE-7289-8328-10A843A0594E}"/>
              </a:ext>
            </a:extLst>
          </p:cNvPr>
          <p:cNvSpPr>
            <a:spLocks noGrp="1"/>
          </p:cNvSpPr>
          <p:nvPr>
            <p:ph idx="1"/>
          </p:nvPr>
        </p:nvSpPr>
        <p:spPr>
          <a:xfrm>
            <a:off x="838200" y="1244595"/>
            <a:ext cx="10515600" cy="4686093"/>
          </a:xfrm>
        </p:spPr>
        <p:txBody>
          <a:bodyPr>
            <a:normAutofit lnSpcReduction="10000"/>
          </a:bodyPr>
          <a:lstStyle/>
          <a:p>
            <a:r>
              <a:t>Faculty and Staff searches support NIU’s mission, vision, values and goals.</a:t>
            </a:r>
          </a:p>
          <a:p>
            <a:r>
              <a:t>Through shared leadership, search committees advise hiring officials in selecting a new colleague.</a:t>
            </a:r>
          </a:p>
          <a:p>
            <a:r>
              <a:t>These colleagues contribute to NIU’s central missions, teaching and supporting the success of students, completing pioneering research and artistry, engaging with external communities, and serving the university and their professions.</a:t>
            </a:r>
          </a:p>
          <a:p>
            <a:r>
              <a:t>University values are enacted by all participants in a search behaving with ethics and integrity in order to ensure that candidates are treated equitably and inclusively.</a:t>
            </a:r>
          </a:p>
          <a:p>
            <a:endParaRPr/>
          </a:p>
        </p:txBody>
      </p:sp>
    </p:spTree>
    <p:extLst>
      <p:ext uri="{BB962C8B-B14F-4D97-AF65-F5344CB8AC3E}">
        <p14:creationId xmlns:p14="http://schemas.microsoft.com/office/powerpoint/2010/main" val="3823658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0F398-C2F6-8B2B-8BBE-1C901E10C9B7}"/>
              </a:ext>
            </a:extLst>
          </p:cNvPr>
          <p:cNvSpPr>
            <a:spLocks noGrp="1"/>
          </p:cNvSpPr>
          <p:nvPr>
            <p:ph type="title"/>
          </p:nvPr>
        </p:nvSpPr>
        <p:spPr>
          <a:xfrm>
            <a:off x="838200" y="247529"/>
            <a:ext cx="10515600" cy="997066"/>
          </a:xfrm>
        </p:spPr>
        <p:txBody>
          <a:bodyPr/>
          <a:lstStyle/>
          <a:p>
            <a:r>
              <a:rPr dirty="0"/>
              <a:t>Common Features of Faculty Searches</a:t>
            </a:r>
          </a:p>
        </p:txBody>
      </p:sp>
      <p:sp>
        <p:nvSpPr>
          <p:cNvPr id="3" name="Content Placeholder 2">
            <a:extLst>
              <a:ext uri="{FF2B5EF4-FFF2-40B4-BE49-F238E27FC236}">
                <a16:creationId xmlns:a16="http://schemas.microsoft.com/office/drawing/2014/main" id="{290E0D0A-F975-4466-7BA1-0AFBA56B0A85}"/>
              </a:ext>
            </a:extLst>
          </p:cNvPr>
          <p:cNvSpPr>
            <a:spLocks noGrp="1"/>
          </p:cNvSpPr>
          <p:nvPr>
            <p:ph idx="1"/>
          </p:nvPr>
        </p:nvSpPr>
        <p:spPr>
          <a:xfrm>
            <a:off x="838200" y="1244595"/>
            <a:ext cx="10515600" cy="4686093"/>
          </a:xfrm>
        </p:spPr>
        <p:txBody>
          <a:bodyPr>
            <a:normAutofit lnSpcReduction="10000"/>
          </a:bodyPr>
          <a:lstStyle/>
          <a:p>
            <a:r>
              <a:rPr dirty="0"/>
              <a:t>Faculty searches have some commonalities with other searches, and also some unique elements that require particular focus in order to ensure equity. For instance: </a:t>
            </a:r>
          </a:p>
          <a:p>
            <a:pPr lvl="1"/>
            <a:r>
              <a:rPr dirty="0"/>
              <a:t>Whereas staff searches may happen at any time, faculty and staff searches typically happen during the academic year. </a:t>
            </a:r>
          </a:p>
          <a:p>
            <a:pPr lvl="1"/>
            <a:r>
              <a:rPr dirty="0"/>
              <a:t>Whereas staff searches may be local, faculty and staff searches are often national, with recruitment through professional organizations and networks.  </a:t>
            </a:r>
          </a:p>
          <a:p>
            <a:pPr lvl="1"/>
            <a:r>
              <a:rPr dirty="0"/>
              <a:t>Candidates likely know one another professionally, and may have prior collaborating, advising, or employment relationships.</a:t>
            </a:r>
          </a:p>
          <a:p>
            <a:pPr lvl="1"/>
            <a:r>
              <a:rPr dirty="0"/>
              <a:t>Candidates often travel for on-campus visits from out of state.</a:t>
            </a:r>
          </a:p>
          <a:p>
            <a:pPr lvl="1"/>
            <a:r>
              <a:rPr dirty="0"/>
              <a:t>Stakeholders across campus meet with candidates, including at meals, throughout their visits.</a:t>
            </a:r>
          </a:p>
          <a:p>
            <a:endParaRPr dirty="0"/>
          </a:p>
        </p:txBody>
      </p:sp>
    </p:spTree>
    <p:extLst>
      <p:ext uri="{BB962C8B-B14F-4D97-AF65-F5344CB8AC3E}">
        <p14:creationId xmlns:p14="http://schemas.microsoft.com/office/powerpoint/2010/main" val="170256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023BA-B91B-E4AC-B735-C9D214C0EE59}"/>
              </a:ext>
            </a:extLst>
          </p:cNvPr>
          <p:cNvSpPr txBox="1">
            <a:spLocks noGrp="1"/>
          </p:cNvSpPr>
          <p:nvPr>
            <p:ph type="title" idx="4294967295"/>
          </p:nvPr>
        </p:nvSpPr>
        <p:spPr>
          <a:xfrm>
            <a:off x="187884" y="361419"/>
            <a:ext cx="11134961" cy="74969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An Overview of the Faculty and Staff Hiring Process</a:t>
            </a:r>
          </a:p>
        </p:txBody>
      </p:sp>
      <p:sp>
        <p:nvSpPr>
          <p:cNvPr id="3" name="TextBox 2">
            <a:extLst>
              <a:ext uri="{FF2B5EF4-FFF2-40B4-BE49-F238E27FC236}">
                <a16:creationId xmlns:a16="http://schemas.microsoft.com/office/drawing/2014/main" id="{9C4DDFA5-BD5C-D5FB-29D1-DC80583DAF84}"/>
              </a:ext>
            </a:extLst>
          </p:cNvPr>
          <p:cNvSpPr txBox="1"/>
          <p:nvPr/>
        </p:nvSpPr>
        <p:spPr>
          <a:xfrm>
            <a:off x="340839" y="1538109"/>
            <a:ext cx="11343295" cy="1477328"/>
          </a:xfrm>
          <a:prstGeom prst="rect">
            <a:avLst/>
          </a:prstGeom>
          <a:noFill/>
        </p:spPr>
        <p:txBody>
          <a:bodyPr wrap="square" rtlCol="0">
            <a:spAutoFit/>
          </a:bodyPr>
          <a:lstStyle/>
          <a:p>
            <a:pPr marL="285750" indent="-285750">
              <a:buFont typeface="Arial" panose="020B0604020202020204" pitchFamily="34" charset="0"/>
              <a:buChar char="•"/>
            </a:pPr>
            <a:r>
              <a:rPr lang="en-US" dirty="0"/>
              <a:t>This process is a long-term commitment!  </a:t>
            </a:r>
          </a:p>
          <a:p>
            <a:pPr marL="285750" indent="-285750">
              <a:buFont typeface="Arial" panose="020B0604020202020204" pitchFamily="34" charset="0"/>
              <a:buChar char="•"/>
            </a:pPr>
            <a:r>
              <a:rPr lang="en-US" dirty="0"/>
              <a:t>The faculty search itself generally takes several months, often spanning more than one semester.   Staff searches typically last 60-90 days. </a:t>
            </a:r>
          </a:p>
          <a:p>
            <a:pPr marL="285750" indent="-285750">
              <a:buFont typeface="Arial" panose="020B0604020202020204" pitchFamily="34" charset="0"/>
              <a:buChar char="•"/>
            </a:pPr>
            <a:r>
              <a:rPr lang="en-US" dirty="0"/>
              <a:t>Searches run most smoothly with planning, including developing materials and scheduling meetings in advance.</a:t>
            </a:r>
          </a:p>
        </p:txBody>
      </p:sp>
      <p:grpSp>
        <p:nvGrpSpPr>
          <p:cNvPr id="16" name="Group 15">
            <a:extLst>
              <a:ext uri="{FF2B5EF4-FFF2-40B4-BE49-F238E27FC236}">
                <a16:creationId xmlns:a16="http://schemas.microsoft.com/office/drawing/2014/main" id="{20003F20-00FD-F9B9-8D87-3008E99A815F}"/>
              </a:ext>
              <a:ext uri="{C183D7F6-B498-43B3-948B-1728B52AA6E4}">
                <adec:decorative xmlns:adec="http://schemas.microsoft.com/office/drawing/2017/decorative" val="1"/>
              </a:ext>
            </a:extLst>
          </p:cNvPr>
          <p:cNvGrpSpPr/>
          <p:nvPr/>
        </p:nvGrpSpPr>
        <p:grpSpPr>
          <a:xfrm>
            <a:off x="340839" y="3104795"/>
            <a:ext cx="11727297" cy="3148469"/>
            <a:chOff x="259497" y="1322489"/>
            <a:chExt cx="11727297" cy="3148469"/>
          </a:xfrm>
        </p:grpSpPr>
        <p:sp>
          <p:nvSpPr>
            <p:cNvPr id="4" name="Rectangle 3">
              <a:extLst>
                <a:ext uri="{FF2B5EF4-FFF2-40B4-BE49-F238E27FC236}">
                  <a16:creationId xmlns:a16="http://schemas.microsoft.com/office/drawing/2014/main" id="{12281740-2ADE-6B8D-2F09-07AC645F6161}"/>
                </a:ext>
              </a:extLst>
            </p:cNvPr>
            <p:cNvSpPr/>
            <p:nvPr/>
          </p:nvSpPr>
          <p:spPr>
            <a:xfrm>
              <a:off x="259497" y="1325829"/>
              <a:ext cx="1603375" cy="133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2200" dirty="0"/>
                <a:t>Create Hiring </a:t>
              </a:r>
            </a:p>
            <a:p>
              <a:pPr algn="ctr"/>
              <a:r>
                <a:rPr lang="en-US" sz="2200" dirty="0"/>
                <a:t>Plan</a:t>
              </a:r>
            </a:p>
          </p:txBody>
        </p:sp>
        <p:sp>
          <p:nvSpPr>
            <p:cNvPr id="5" name="Rectangle 4">
              <a:extLst>
                <a:ext uri="{FF2B5EF4-FFF2-40B4-BE49-F238E27FC236}">
                  <a16:creationId xmlns:a16="http://schemas.microsoft.com/office/drawing/2014/main" id="{F6D00FA6-AF9E-45D0-996A-7ED27DCD190A}"/>
                </a:ext>
              </a:extLst>
            </p:cNvPr>
            <p:cNvSpPr/>
            <p:nvPr/>
          </p:nvSpPr>
          <p:spPr>
            <a:xfrm>
              <a:off x="259497" y="3124932"/>
              <a:ext cx="1603375" cy="133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2200" dirty="0"/>
                <a:t>Form &amp; Charge</a:t>
              </a:r>
            </a:p>
            <a:p>
              <a:pPr algn="ctr"/>
              <a:r>
                <a:rPr lang="en-US" sz="2200" dirty="0"/>
                <a:t>Committee </a:t>
              </a:r>
            </a:p>
          </p:txBody>
        </p:sp>
        <p:sp>
          <p:nvSpPr>
            <p:cNvPr id="6" name="Rectangle 5">
              <a:extLst>
                <a:ext uri="{FF2B5EF4-FFF2-40B4-BE49-F238E27FC236}">
                  <a16:creationId xmlns:a16="http://schemas.microsoft.com/office/drawing/2014/main" id="{0FA4CA52-AE58-4236-9058-CDBAB73D65D6}"/>
                </a:ext>
              </a:extLst>
            </p:cNvPr>
            <p:cNvSpPr/>
            <p:nvPr/>
          </p:nvSpPr>
          <p:spPr>
            <a:xfrm>
              <a:off x="2013235" y="1322489"/>
              <a:ext cx="1498506" cy="133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2200"/>
                <a:t>Post</a:t>
              </a:r>
            </a:p>
            <a:p>
              <a:pPr algn="ctr"/>
              <a:r>
                <a:rPr lang="en-US" sz="2200"/>
                <a:t>Position</a:t>
              </a:r>
            </a:p>
          </p:txBody>
        </p:sp>
        <p:sp>
          <p:nvSpPr>
            <p:cNvPr id="8" name="Rectangle 7">
              <a:extLst>
                <a:ext uri="{FF2B5EF4-FFF2-40B4-BE49-F238E27FC236}">
                  <a16:creationId xmlns:a16="http://schemas.microsoft.com/office/drawing/2014/main" id="{B98DF2B8-6724-4495-88C6-6B8948FB3B2A}"/>
                </a:ext>
              </a:extLst>
            </p:cNvPr>
            <p:cNvSpPr/>
            <p:nvPr/>
          </p:nvSpPr>
          <p:spPr>
            <a:xfrm>
              <a:off x="2007530" y="3137458"/>
              <a:ext cx="1504210" cy="133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2200"/>
                <a:t>Advertise &amp;</a:t>
              </a:r>
              <a:r>
                <a:rPr lang="en-US" sz="2200" baseline="0"/>
                <a:t> Recruit</a:t>
              </a:r>
              <a:endParaRPr lang="en-US" sz="2200"/>
            </a:p>
          </p:txBody>
        </p:sp>
        <p:sp>
          <p:nvSpPr>
            <p:cNvPr id="9" name="Rectangle 8">
              <a:extLst>
                <a:ext uri="{FF2B5EF4-FFF2-40B4-BE49-F238E27FC236}">
                  <a16:creationId xmlns:a16="http://schemas.microsoft.com/office/drawing/2014/main" id="{652B5C25-4320-4DD7-AA7E-71F4156C67C5}"/>
                </a:ext>
              </a:extLst>
            </p:cNvPr>
            <p:cNvSpPr/>
            <p:nvPr/>
          </p:nvSpPr>
          <p:spPr>
            <a:xfrm>
              <a:off x="3662103" y="1656516"/>
              <a:ext cx="1498506" cy="133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2200" dirty="0"/>
                <a:t>Screen Applicants</a:t>
              </a:r>
            </a:p>
          </p:txBody>
        </p:sp>
        <p:sp>
          <p:nvSpPr>
            <p:cNvPr id="10" name="Rectangle 9">
              <a:extLst>
                <a:ext uri="{FF2B5EF4-FFF2-40B4-BE49-F238E27FC236}">
                  <a16:creationId xmlns:a16="http://schemas.microsoft.com/office/drawing/2014/main" id="{6AD63C32-A291-44B7-A139-53F6E6D325B7}"/>
                </a:ext>
              </a:extLst>
            </p:cNvPr>
            <p:cNvSpPr/>
            <p:nvPr/>
          </p:nvSpPr>
          <p:spPr>
            <a:xfrm>
              <a:off x="5313941" y="1675461"/>
              <a:ext cx="1737339" cy="133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2200" dirty="0"/>
                <a:t>Conduct On-Campus</a:t>
              </a:r>
              <a:r>
                <a:rPr lang="en-US" sz="2200" baseline="0" dirty="0"/>
                <a:t> Interviews</a:t>
              </a:r>
              <a:endParaRPr lang="en-US" sz="2200" dirty="0"/>
            </a:p>
          </p:txBody>
        </p:sp>
        <p:sp>
          <p:nvSpPr>
            <p:cNvPr id="11" name="Rectangle 10">
              <a:extLst>
                <a:ext uri="{FF2B5EF4-FFF2-40B4-BE49-F238E27FC236}">
                  <a16:creationId xmlns:a16="http://schemas.microsoft.com/office/drawing/2014/main" id="{35F0D19F-BE05-4850-A461-0C836073BF2B}"/>
                </a:ext>
              </a:extLst>
            </p:cNvPr>
            <p:cNvSpPr/>
            <p:nvPr/>
          </p:nvSpPr>
          <p:spPr>
            <a:xfrm>
              <a:off x="3656398" y="3266025"/>
              <a:ext cx="3394882" cy="7496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2200" dirty="0"/>
                <a:t>Gather</a:t>
              </a:r>
              <a:r>
                <a:rPr lang="en-US" sz="2200" baseline="0" dirty="0"/>
                <a:t> References</a:t>
              </a:r>
              <a:endParaRPr lang="en-US" sz="2200" dirty="0"/>
            </a:p>
          </p:txBody>
        </p:sp>
        <p:sp>
          <p:nvSpPr>
            <p:cNvPr id="12" name="Rectangle 11">
              <a:extLst>
                <a:ext uri="{FF2B5EF4-FFF2-40B4-BE49-F238E27FC236}">
                  <a16:creationId xmlns:a16="http://schemas.microsoft.com/office/drawing/2014/main" id="{59415701-FD38-41E5-A3AD-08D3E13E8BC4}"/>
                </a:ext>
              </a:extLst>
            </p:cNvPr>
            <p:cNvSpPr/>
            <p:nvPr/>
          </p:nvSpPr>
          <p:spPr>
            <a:xfrm>
              <a:off x="7178053" y="2171753"/>
              <a:ext cx="1842608" cy="133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2200" dirty="0"/>
                <a:t>Synthesize Assessments</a:t>
              </a:r>
            </a:p>
          </p:txBody>
        </p:sp>
        <p:sp>
          <p:nvSpPr>
            <p:cNvPr id="13" name="Rectangle 12">
              <a:extLst>
                <a:ext uri="{FF2B5EF4-FFF2-40B4-BE49-F238E27FC236}">
                  <a16:creationId xmlns:a16="http://schemas.microsoft.com/office/drawing/2014/main" id="{F791F396-FA0E-4336-BFCC-09BE4F5CD481}"/>
                </a:ext>
              </a:extLst>
            </p:cNvPr>
            <p:cNvSpPr/>
            <p:nvPr/>
          </p:nvSpPr>
          <p:spPr>
            <a:xfrm>
              <a:off x="9121674" y="2168880"/>
              <a:ext cx="1381620" cy="133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2200"/>
                <a:t>Request Ok &amp;</a:t>
              </a:r>
              <a:r>
                <a:rPr lang="en-US" sz="2200" baseline="0"/>
                <a:t> Make Offer</a:t>
              </a:r>
              <a:endParaRPr lang="en-US" sz="2200"/>
            </a:p>
          </p:txBody>
        </p:sp>
        <p:sp>
          <p:nvSpPr>
            <p:cNvPr id="14" name="Rectangle 13">
              <a:extLst>
                <a:ext uri="{FF2B5EF4-FFF2-40B4-BE49-F238E27FC236}">
                  <a16:creationId xmlns:a16="http://schemas.microsoft.com/office/drawing/2014/main" id="{23A8406A-79E9-49AA-8C41-AF7B9D506D2D}"/>
                </a:ext>
              </a:extLst>
            </p:cNvPr>
            <p:cNvSpPr/>
            <p:nvPr/>
          </p:nvSpPr>
          <p:spPr>
            <a:xfrm>
              <a:off x="10605174" y="1989239"/>
              <a:ext cx="1381620" cy="21117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2200" dirty="0"/>
                <a:t>Prepare &amp; Support </a:t>
              </a:r>
              <a:r>
                <a:rPr lang="en-US" sz="2200" baseline="0" dirty="0"/>
                <a:t>New Employee </a:t>
              </a:r>
              <a:endParaRPr lang="en-US" sz="2200" dirty="0"/>
            </a:p>
          </p:txBody>
        </p:sp>
      </p:grpSp>
    </p:spTree>
    <p:extLst>
      <p:ext uri="{BB962C8B-B14F-4D97-AF65-F5344CB8AC3E}">
        <p14:creationId xmlns:p14="http://schemas.microsoft.com/office/powerpoint/2010/main" val="3451723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AFB02-F5BF-6105-EC53-957BB3E7FA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8A8599-6316-BEA3-D26B-FC973F707435}"/>
              </a:ext>
            </a:extLst>
          </p:cNvPr>
          <p:cNvSpPr>
            <a:spLocks noGrp="1"/>
          </p:cNvSpPr>
          <p:nvPr>
            <p:ph type="ctrTitle"/>
          </p:nvPr>
        </p:nvSpPr>
        <p:spPr/>
        <p:txBody>
          <a:bodyPr/>
          <a:lstStyle/>
          <a:p>
            <a:r>
              <a:rPr lang="en-US" dirty="0"/>
              <a:t>Inclusivity Principles</a:t>
            </a:r>
          </a:p>
        </p:txBody>
      </p:sp>
    </p:spTree>
    <p:extLst>
      <p:ext uri="{BB962C8B-B14F-4D97-AF65-F5344CB8AC3E}">
        <p14:creationId xmlns:p14="http://schemas.microsoft.com/office/powerpoint/2010/main" val="11334749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E1A80151254814EAEE2A2A3E60BCE33" ma:contentTypeVersion="3" ma:contentTypeDescription="Create a new document." ma:contentTypeScope="" ma:versionID="86688f279824d2870d956aa677f6dfcf">
  <xsd:schema xmlns:xsd="http://www.w3.org/2001/XMLSchema" xmlns:xs="http://www.w3.org/2001/XMLSchema" xmlns:p="http://schemas.microsoft.com/office/2006/metadata/properties" xmlns:ns2="126bb4cb-7233-4675-90a6-1d44f3e56801" targetNamespace="http://schemas.microsoft.com/office/2006/metadata/properties" ma:root="true" ma:fieldsID="546172ef7018e578cfb353fff27a2260" ns2:_="">
    <xsd:import namespace="126bb4cb-7233-4675-90a6-1d44f3e56801"/>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6bb4cb-7233-4675-90a6-1d44f3e568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77BADC-AAAB-40F3-BC9E-3EA04643E4A0}">
  <ds:schemaRefs>
    <ds:schemaRef ds:uri="http://purl.org/dc/elements/1.1/"/>
    <ds:schemaRef ds:uri="http://schemas.microsoft.com/office/2006/metadata/properties"/>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126bb4cb-7233-4675-90a6-1d44f3e56801"/>
    <ds:schemaRef ds:uri="http://purl.org/dc/dcmitype/"/>
    <ds:schemaRef ds:uri="http://purl.org/dc/terms/"/>
  </ds:schemaRefs>
</ds:datastoreItem>
</file>

<file path=customXml/itemProps2.xml><?xml version="1.0" encoding="utf-8"?>
<ds:datastoreItem xmlns:ds="http://schemas.openxmlformats.org/officeDocument/2006/customXml" ds:itemID="{ED870C35-5751-4E32-ADF5-C457449F26A2}">
  <ds:schemaRefs>
    <ds:schemaRef ds:uri="http://schemas.microsoft.com/sharepoint/v3/contenttype/forms"/>
  </ds:schemaRefs>
</ds:datastoreItem>
</file>

<file path=customXml/itemProps3.xml><?xml version="1.0" encoding="utf-8"?>
<ds:datastoreItem xmlns:ds="http://schemas.openxmlformats.org/officeDocument/2006/customXml" ds:itemID="{DD2D33DB-7B58-4A3C-A5BE-BCF10BD8CC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6bb4cb-7233-4675-90a6-1d44f3e568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241</TotalTime>
  <Words>2789</Words>
  <Application>Microsoft Office PowerPoint</Application>
  <PresentationFormat>Widescreen</PresentationFormat>
  <Paragraphs>242</Paragraphs>
  <Slides>29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Aptos</vt:lpstr>
      <vt:lpstr>Aptos Display</vt:lpstr>
      <vt:lpstr>Arial</vt:lpstr>
      <vt:lpstr>Office Theme</vt:lpstr>
      <vt:lpstr>Faculty and Staff Search Training FY26 Prework</vt:lpstr>
      <vt:lpstr>Overview</vt:lpstr>
      <vt:lpstr>NIU Highlights</vt:lpstr>
      <vt:lpstr>NIU Grounding</vt:lpstr>
      <vt:lpstr>Shared Leadership</vt:lpstr>
      <vt:lpstr>Faculty and Staff Searches in Context</vt:lpstr>
      <vt:lpstr>Common Features of Faculty Searches</vt:lpstr>
      <vt:lpstr>An Overview of the Faculty and Staff Hiring Process</vt:lpstr>
      <vt:lpstr>Inclusivity Principles</vt:lpstr>
      <vt:lpstr>Key Points to Keep in Mind throughout the Search</vt:lpstr>
      <vt:lpstr>More About Roles and Processes in a Faculty and Staff Search</vt:lpstr>
      <vt:lpstr>Roles</vt:lpstr>
      <vt:lpstr>Hiring Plan, Charge Meeting, and Search Planning</vt:lpstr>
      <vt:lpstr>Confidentiality</vt:lpstr>
      <vt:lpstr>Conflicts of Interest</vt:lpstr>
      <vt:lpstr>Job Postings</vt:lpstr>
      <vt:lpstr>References</vt:lpstr>
      <vt:lpstr>References (cont.)</vt:lpstr>
      <vt:lpstr>Advertising and Recruitment</vt:lpstr>
      <vt:lpstr>Example Ad</vt:lpstr>
      <vt:lpstr>Example  Custom  Landing  Page</vt:lpstr>
      <vt:lpstr>Applicant Materials</vt:lpstr>
      <vt:lpstr>Screening Process</vt:lpstr>
      <vt:lpstr>Developing a Rubric and Ground Rules</vt:lpstr>
      <vt:lpstr>Including score justifications</vt:lpstr>
      <vt:lpstr>Interview Questions</vt:lpstr>
      <vt:lpstr>Questions that cannot be asked  (directly or indirectly)</vt:lpstr>
      <vt:lpstr>On-Campus Visits</vt:lpstr>
      <vt:lpstr>On-Campus Visits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Rachel Gordon</dc:creator>
  <cp:lastModifiedBy>Donnie Forti</cp:lastModifiedBy>
  <cp:revision>11</cp:revision>
  <dcterms:created xsi:type="dcterms:W3CDTF">2025-08-05T23:10:41Z</dcterms:created>
  <dcterms:modified xsi:type="dcterms:W3CDTF">2025-08-29T14:30:38Z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0x0101006E1A80151254814EAEE2A2A3E60BCE33</vt:lpwstr>
  </property>
</Properties>
</file>