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58" r:id="rId1"/>
  </p:sldMasterIdLst>
  <p:notesMasterIdLst>
    <p:notesMasterId r:id="rId35"/>
  </p:notesMasterIdLst>
  <p:handoutMasterIdLst>
    <p:handoutMasterId r:id="rId36"/>
  </p:handoutMasterIdLst>
  <p:sldIdLst>
    <p:sldId id="271" r:id="rId2"/>
    <p:sldId id="272" r:id="rId3"/>
    <p:sldId id="283" r:id="rId4"/>
    <p:sldId id="289" r:id="rId5"/>
    <p:sldId id="288" r:id="rId6"/>
    <p:sldId id="284" r:id="rId7"/>
    <p:sldId id="285" r:id="rId8"/>
    <p:sldId id="290" r:id="rId9"/>
    <p:sldId id="291" r:id="rId10"/>
    <p:sldId id="287" r:id="rId11"/>
    <p:sldId id="295" r:id="rId12"/>
    <p:sldId id="296" r:id="rId13"/>
    <p:sldId id="297" r:id="rId14"/>
    <p:sldId id="298" r:id="rId15"/>
    <p:sldId id="302" r:id="rId16"/>
    <p:sldId id="303" r:id="rId17"/>
    <p:sldId id="294" r:id="rId18"/>
    <p:sldId id="304" r:id="rId19"/>
    <p:sldId id="305" r:id="rId20"/>
    <p:sldId id="306" r:id="rId21"/>
    <p:sldId id="300" r:id="rId22"/>
    <p:sldId id="307" r:id="rId23"/>
    <p:sldId id="308" r:id="rId24"/>
    <p:sldId id="309" r:id="rId25"/>
    <p:sldId id="310" r:id="rId26"/>
    <p:sldId id="311" r:id="rId27"/>
    <p:sldId id="312" r:id="rId28"/>
    <p:sldId id="313" r:id="rId29"/>
    <p:sldId id="314" r:id="rId30"/>
    <p:sldId id="315" r:id="rId31"/>
    <p:sldId id="316" r:id="rId32"/>
    <p:sldId id="317" r:id="rId33"/>
    <p:sldId id="282"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102E"/>
    <a:srgbClr val="AF0000"/>
    <a:srgbClr val="BF2B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6DAAA7-A640-6540-92D4-3AC8427C2EF1}" v="1660" dt="2025-08-14T15:17:21.6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78"/>
    <p:restoredTop sz="94645"/>
  </p:normalViewPr>
  <p:slideViewPr>
    <p:cSldViewPr snapToGrid="0">
      <p:cViewPr varScale="1">
        <p:scale>
          <a:sx n="75" d="100"/>
          <a:sy n="75" d="100"/>
        </p:scale>
        <p:origin x="82" y="120"/>
      </p:cViewPr>
      <p:guideLst>
        <p:guide orient="horz"/>
        <p:guide pos="3840"/>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0D1EBC-EF9C-BA4E-A699-5E2032BACCB8}" type="doc">
      <dgm:prSet loTypeId="urn:microsoft.com/office/officeart/2005/8/layout/process3" loCatId="" qsTypeId="urn:microsoft.com/office/officeart/2005/8/quickstyle/simple1" qsCatId="simple" csTypeId="urn:microsoft.com/office/officeart/2005/8/colors/colorful1" csCatId="colorful" phldr="1"/>
      <dgm:spPr/>
      <dgm:t>
        <a:bodyPr/>
        <a:lstStyle/>
        <a:p>
          <a:endParaRPr lang="en-US"/>
        </a:p>
      </dgm:t>
    </dgm:pt>
    <dgm:pt modelId="{33218A25-D20F-1342-B4D9-6D25B121CC61}">
      <dgm:prSet phldrT="[Text]"/>
      <dgm:spPr/>
      <dgm:t>
        <a:bodyPr/>
        <a:lstStyle/>
        <a:p>
          <a:r>
            <a:rPr lang="en-US" dirty="0"/>
            <a:t>Pre-recruitment activity </a:t>
          </a:r>
        </a:p>
      </dgm:t>
    </dgm:pt>
    <dgm:pt modelId="{5393622A-489B-6746-9981-EB03E38D31A7}" type="parTrans" cxnId="{56E6C40F-7DA5-1B41-A1CB-B685D2457A7A}">
      <dgm:prSet/>
      <dgm:spPr/>
      <dgm:t>
        <a:bodyPr/>
        <a:lstStyle/>
        <a:p>
          <a:endParaRPr lang="en-US"/>
        </a:p>
      </dgm:t>
    </dgm:pt>
    <dgm:pt modelId="{1D6E8172-19C7-CA44-AC14-CB8CB20DD81A}" type="sibTrans" cxnId="{56E6C40F-7DA5-1B41-A1CB-B685D2457A7A}">
      <dgm:prSet/>
      <dgm:spPr/>
      <dgm:t>
        <a:bodyPr/>
        <a:lstStyle/>
        <a:p>
          <a:endParaRPr lang="en-US"/>
        </a:p>
      </dgm:t>
    </dgm:pt>
    <dgm:pt modelId="{6BC6DB3E-E548-924E-BF9E-96C5781AEF93}">
      <dgm:prSet phldrT="[Text]"/>
      <dgm:spPr/>
      <dgm:t>
        <a:bodyPr/>
        <a:lstStyle/>
        <a:p>
          <a:r>
            <a:rPr lang="en-US" dirty="0"/>
            <a:t>Establish department needs.</a:t>
          </a:r>
        </a:p>
      </dgm:t>
    </dgm:pt>
    <dgm:pt modelId="{F97E2DAB-7B41-4D4C-A77D-9E7B09F6D7C6}" type="parTrans" cxnId="{47DDF58D-7D7C-624B-99E5-36D7F31DD16B}">
      <dgm:prSet/>
      <dgm:spPr/>
      <dgm:t>
        <a:bodyPr/>
        <a:lstStyle/>
        <a:p>
          <a:endParaRPr lang="en-US"/>
        </a:p>
      </dgm:t>
    </dgm:pt>
    <dgm:pt modelId="{327AF134-F5E4-C042-B56B-FC78EADD195B}" type="sibTrans" cxnId="{47DDF58D-7D7C-624B-99E5-36D7F31DD16B}">
      <dgm:prSet/>
      <dgm:spPr/>
      <dgm:t>
        <a:bodyPr/>
        <a:lstStyle/>
        <a:p>
          <a:endParaRPr lang="en-US"/>
        </a:p>
      </dgm:t>
    </dgm:pt>
    <dgm:pt modelId="{A32336C5-4070-F74D-92A1-8BD8ED68D0A4}">
      <dgm:prSet phldrT="[Text]"/>
      <dgm:spPr/>
      <dgm:t>
        <a:bodyPr/>
        <a:lstStyle/>
        <a:p>
          <a:r>
            <a:rPr lang="en-US" dirty="0"/>
            <a:t>Recruitment plan/strategy</a:t>
          </a:r>
        </a:p>
      </dgm:t>
    </dgm:pt>
    <dgm:pt modelId="{A536F234-EDB0-E34E-AF87-7AA4B68A98F4}" type="parTrans" cxnId="{F8849ABA-8822-6548-BE7E-E91F935CE53C}">
      <dgm:prSet/>
      <dgm:spPr/>
      <dgm:t>
        <a:bodyPr/>
        <a:lstStyle/>
        <a:p>
          <a:endParaRPr lang="en-US"/>
        </a:p>
      </dgm:t>
    </dgm:pt>
    <dgm:pt modelId="{F2560DE5-E2A8-BA4D-BAF9-B8B06310BB5C}" type="sibTrans" cxnId="{F8849ABA-8822-6548-BE7E-E91F935CE53C}">
      <dgm:prSet/>
      <dgm:spPr/>
      <dgm:t>
        <a:bodyPr/>
        <a:lstStyle/>
        <a:p>
          <a:endParaRPr lang="en-US"/>
        </a:p>
      </dgm:t>
    </dgm:pt>
    <dgm:pt modelId="{89C35054-D926-5D4B-8137-2856018F46B4}">
      <dgm:prSet phldrT="[Text]"/>
      <dgm:spPr/>
      <dgm:t>
        <a:bodyPr/>
        <a:lstStyle/>
        <a:p>
          <a:r>
            <a:rPr lang="en-US" dirty="0"/>
            <a:t>Selection of the search team/committee.</a:t>
          </a:r>
        </a:p>
      </dgm:t>
    </dgm:pt>
    <dgm:pt modelId="{69FC9A2F-EB3B-6D41-9DF7-EBC2B440D879}" type="parTrans" cxnId="{78F58904-798D-CF4B-8402-D056E8B60815}">
      <dgm:prSet/>
      <dgm:spPr/>
      <dgm:t>
        <a:bodyPr/>
        <a:lstStyle/>
        <a:p>
          <a:endParaRPr lang="en-US"/>
        </a:p>
      </dgm:t>
    </dgm:pt>
    <dgm:pt modelId="{4E2F83E0-70D2-3A40-B08C-D1CE6D673021}" type="sibTrans" cxnId="{78F58904-798D-CF4B-8402-D056E8B60815}">
      <dgm:prSet/>
      <dgm:spPr/>
      <dgm:t>
        <a:bodyPr/>
        <a:lstStyle/>
        <a:p>
          <a:endParaRPr lang="en-US"/>
        </a:p>
      </dgm:t>
    </dgm:pt>
    <dgm:pt modelId="{89C36151-76A5-DE40-90FC-3813C7091273}">
      <dgm:prSet phldrT="[Text]"/>
      <dgm:spPr/>
      <dgm:t>
        <a:bodyPr/>
        <a:lstStyle/>
        <a:p>
          <a:r>
            <a:rPr lang="en-US" dirty="0"/>
            <a:t>Posting and advertising</a:t>
          </a:r>
        </a:p>
      </dgm:t>
    </dgm:pt>
    <dgm:pt modelId="{D8935C1B-7F51-5946-BE5F-90EB08012C50}" type="parTrans" cxnId="{EEBC577A-441A-D244-B379-A9AF7A04E69C}">
      <dgm:prSet/>
      <dgm:spPr/>
      <dgm:t>
        <a:bodyPr/>
        <a:lstStyle/>
        <a:p>
          <a:endParaRPr lang="en-US"/>
        </a:p>
      </dgm:t>
    </dgm:pt>
    <dgm:pt modelId="{0423D5D2-5BEE-6F46-AAE1-E80C05636249}" type="sibTrans" cxnId="{EEBC577A-441A-D244-B379-A9AF7A04E69C}">
      <dgm:prSet/>
      <dgm:spPr/>
      <dgm:t>
        <a:bodyPr/>
        <a:lstStyle/>
        <a:p>
          <a:endParaRPr lang="en-US"/>
        </a:p>
      </dgm:t>
    </dgm:pt>
    <dgm:pt modelId="{30CF0534-135F-FD49-B668-8E6B3F35CDDB}">
      <dgm:prSet phldrT="[Text]"/>
      <dgm:spPr/>
      <dgm:t>
        <a:bodyPr/>
        <a:lstStyle/>
        <a:p>
          <a:r>
            <a:rPr lang="en-US" dirty="0"/>
            <a:t>Identification of the recruitment plan.</a:t>
          </a:r>
        </a:p>
      </dgm:t>
    </dgm:pt>
    <dgm:pt modelId="{856932CA-FB14-0046-9567-07F2DA5EFB5A}" type="parTrans" cxnId="{8F459042-A319-B740-B4EF-11B9E651B298}">
      <dgm:prSet/>
      <dgm:spPr/>
      <dgm:t>
        <a:bodyPr/>
        <a:lstStyle/>
        <a:p>
          <a:endParaRPr lang="en-US"/>
        </a:p>
      </dgm:t>
    </dgm:pt>
    <dgm:pt modelId="{37AD7238-BEDF-6D48-8B74-FFBAD89EF87F}" type="sibTrans" cxnId="{8F459042-A319-B740-B4EF-11B9E651B298}">
      <dgm:prSet/>
      <dgm:spPr/>
      <dgm:t>
        <a:bodyPr/>
        <a:lstStyle/>
        <a:p>
          <a:endParaRPr lang="en-US"/>
        </a:p>
      </dgm:t>
    </dgm:pt>
    <dgm:pt modelId="{3B3F2667-DC78-0C43-AEFC-D94CAB8F5932}">
      <dgm:prSet phldrT="[Text]"/>
      <dgm:spPr/>
      <dgm:t>
        <a:bodyPr/>
        <a:lstStyle/>
        <a:p>
          <a:r>
            <a:rPr lang="en-US" dirty="0"/>
            <a:t>Search committee charge meeting</a:t>
          </a:r>
        </a:p>
      </dgm:t>
    </dgm:pt>
    <dgm:pt modelId="{66D0E6FA-1132-6746-BCEB-CC7ADA2C9276}" type="parTrans" cxnId="{7E9DBF30-1C5F-204A-BB20-7636E8F93544}">
      <dgm:prSet/>
      <dgm:spPr/>
      <dgm:t>
        <a:bodyPr/>
        <a:lstStyle/>
        <a:p>
          <a:endParaRPr lang="en-US"/>
        </a:p>
      </dgm:t>
    </dgm:pt>
    <dgm:pt modelId="{7C4E9EF1-67C2-4D4B-8D21-CE49C12D8538}" type="sibTrans" cxnId="{7E9DBF30-1C5F-204A-BB20-7636E8F93544}">
      <dgm:prSet/>
      <dgm:spPr/>
      <dgm:t>
        <a:bodyPr/>
        <a:lstStyle/>
        <a:p>
          <a:endParaRPr lang="en-US"/>
        </a:p>
      </dgm:t>
    </dgm:pt>
    <dgm:pt modelId="{4418715D-53B4-204B-B0BC-7855009D7B41}">
      <dgm:prSet phldrT="[Text]"/>
      <dgm:spPr/>
      <dgm:t>
        <a:bodyPr/>
        <a:lstStyle/>
        <a:p>
          <a:r>
            <a:rPr lang="en-US" dirty="0"/>
            <a:t>Screening of applicants</a:t>
          </a:r>
        </a:p>
      </dgm:t>
    </dgm:pt>
    <dgm:pt modelId="{0298215D-7C15-AD41-8EC8-F88A4E10AE77}" type="parTrans" cxnId="{3FFA9B29-6517-A44F-B729-DFE5C4BCC8A3}">
      <dgm:prSet/>
      <dgm:spPr/>
      <dgm:t>
        <a:bodyPr/>
        <a:lstStyle/>
        <a:p>
          <a:endParaRPr lang="en-US"/>
        </a:p>
      </dgm:t>
    </dgm:pt>
    <dgm:pt modelId="{776F4B7F-7FFC-0949-9A15-905BD761FB6D}" type="sibTrans" cxnId="{3FFA9B29-6517-A44F-B729-DFE5C4BCC8A3}">
      <dgm:prSet/>
      <dgm:spPr/>
      <dgm:t>
        <a:bodyPr/>
        <a:lstStyle/>
        <a:p>
          <a:endParaRPr lang="en-US"/>
        </a:p>
      </dgm:t>
    </dgm:pt>
    <dgm:pt modelId="{55325754-EF23-EC4D-86E9-3410FA4B0466}">
      <dgm:prSet phldrT="[Text]"/>
      <dgm:spPr/>
      <dgm:t>
        <a:bodyPr/>
        <a:lstStyle/>
        <a:p>
          <a:r>
            <a:rPr lang="en-US" dirty="0"/>
            <a:t>Develop a job description.</a:t>
          </a:r>
        </a:p>
      </dgm:t>
    </dgm:pt>
    <dgm:pt modelId="{F5AA37CD-03E4-E34F-85A3-CC39A95C5A40}" type="parTrans" cxnId="{ED846FDB-8EF2-204D-B254-1400A5E4175C}">
      <dgm:prSet/>
      <dgm:spPr/>
      <dgm:t>
        <a:bodyPr/>
        <a:lstStyle/>
        <a:p>
          <a:endParaRPr lang="en-US"/>
        </a:p>
      </dgm:t>
    </dgm:pt>
    <dgm:pt modelId="{16E10C21-D26B-CE4E-9E1A-7D861F644343}" type="sibTrans" cxnId="{ED846FDB-8EF2-204D-B254-1400A5E4175C}">
      <dgm:prSet/>
      <dgm:spPr/>
      <dgm:t>
        <a:bodyPr/>
        <a:lstStyle/>
        <a:p>
          <a:endParaRPr lang="en-US"/>
        </a:p>
      </dgm:t>
    </dgm:pt>
    <dgm:pt modelId="{BA80A06A-44FF-854E-973E-760CC669009D}">
      <dgm:prSet phldrT="[Text]"/>
      <dgm:spPr/>
      <dgm:t>
        <a:bodyPr/>
        <a:lstStyle/>
        <a:p>
          <a:r>
            <a:rPr lang="en-US" dirty="0"/>
            <a:t>Timeline development. </a:t>
          </a:r>
        </a:p>
      </dgm:t>
    </dgm:pt>
    <dgm:pt modelId="{11A0A847-BF17-184D-872A-EC6385499A6B}" type="parTrans" cxnId="{AA088357-648F-C34F-8A21-EBA0BC732A25}">
      <dgm:prSet/>
      <dgm:spPr/>
      <dgm:t>
        <a:bodyPr/>
        <a:lstStyle/>
        <a:p>
          <a:endParaRPr lang="en-US"/>
        </a:p>
      </dgm:t>
    </dgm:pt>
    <dgm:pt modelId="{65FADA44-4009-8F4A-8DCB-9A9C37735F15}" type="sibTrans" cxnId="{AA088357-648F-C34F-8A21-EBA0BC732A25}">
      <dgm:prSet/>
      <dgm:spPr/>
      <dgm:t>
        <a:bodyPr/>
        <a:lstStyle/>
        <a:p>
          <a:endParaRPr lang="en-US"/>
        </a:p>
      </dgm:t>
    </dgm:pt>
    <dgm:pt modelId="{67520F94-9EF6-AD4C-A0D3-065FEBFAA1A7}">
      <dgm:prSet phldrT="[Text]"/>
      <dgm:spPr/>
      <dgm:t>
        <a:bodyPr/>
        <a:lstStyle/>
        <a:p>
          <a:r>
            <a:rPr lang="en-US" dirty="0"/>
            <a:t>Placement of advertisements, internal/external.</a:t>
          </a:r>
        </a:p>
      </dgm:t>
    </dgm:pt>
    <dgm:pt modelId="{FE203F2E-C351-7B4D-8DE6-6603AE61FACC}" type="parTrans" cxnId="{5F4A6927-69E2-5140-A231-BA2D4DDCF64D}">
      <dgm:prSet/>
      <dgm:spPr/>
      <dgm:t>
        <a:bodyPr/>
        <a:lstStyle/>
        <a:p>
          <a:endParaRPr lang="en-US"/>
        </a:p>
      </dgm:t>
    </dgm:pt>
    <dgm:pt modelId="{E22F239B-B91F-2F47-AD8F-D5CEAA8A46C8}" type="sibTrans" cxnId="{5F4A6927-69E2-5140-A231-BA2D4DDCF64D}">
      <dgm:prSet/>
      <dgm:spPr/>
      <dgm:t>
        <a:bodyPr/>
        <a:lstStyle/>
        <a:p>
          <a:endParaRPr lang="en-US"/>
        </a:p>
      </dgm:t>
    </dgm:pt>
    <dgm:pt modelId="{F73E52B3-2A6D-7141-8117-95D82EBA33CD}">
      <dgm:prSet/>
      <dgm:spPr/>
      <dgm:t>
        <a:bodyPr/>
        <a:lstStyle/>
        <a:p>
          <a:r>
            <a:rPr lang="en-US" dirty="0"/>
            <a:t>Review of search team/committee role and best practices.</a:t>
          </a:r>
        </a:p>
      </dgm:t>
    </dgm:pt>
    <dgm:pt modelId="{9F77BF0F-6799-7144-A9E4-04E70EE78FF9}" type="parTrans" cxnId="{2916EB58-D386-6A4A-978B-C8BD5FAEC495}">
      <dgm:prSet/>
      <dgm:spPr/>
      <dgm:t>
        <a:bodyPr/>
        <a:lstStyle/>
        <a:p>
          <a:endParaRPr lang="en-US"/>
        </a:p>
      </dgm:t>
    </dgm:pt>
    <dgm:pt modelId="{18785226-EA3A-C644-9742-46224EBBE365}" type="sibTrans" cxnId="{2916EB58-D386-6A4A-978B-C8BD5FAEC495}">
      <dgm:prSet/>
      <dgm:spPr/>
      <dgm:t>
        <a:bodyPr/>
        <a:lstStyle/>
        <a:p>
          <a:endParaRPr lang="en-US"/>
        </a:p>
      </dgm:t>
    </dgm:pt>
    <dgm:pt modelId="{61739305-0130-BE41-9D38-2A00020949B4}">
      <dgm:prSet/>
      <dgm:spPr/>
      <dgm:t>
        <a:bodyPr/>
        <a:lstStyle/>
        <a:p>
          <a:r>
            <a:rPr lang="en-US" dirty="0"/>
            <a:t>Train how to access applications.</a:t>
          </a:r>
        </a:p>
      </dgm:t>
    </dgm:pt>
    <dgm:pt modelId="{26ABDC63-2640-2E42-A8D2-2F92C6DEA542}" type="parTrans" cxnId="{F5F3FC67-D16A-624D-B4A2-053E5411A1FD}">
      <dgm:prSet/>
      <dgm:spPr/>
      <dgm:t>
        <a:bodyPr/>
        <a:lstStyle/>
        <a:p>
          <a:endParaRPr lang="en-US"/>
        </a:p>
      </dgm:t>
    </dgm:pt>
    <dgm:pt modelId="{D1ADFF3A-898B-A44A-9138-0930389DC87F}" type="sibTrans" cxnId="{F5F3FC67-D16A-624D-B4A2-053E5411A1FD}">
      <dgm:prSet/>
      <dgm:spPr/>
      <dgm:t>
        <a:bodyPr/>
        <a:lstStyle/>
        <a:p>
          <a:endParaRPr lang="en-US"/>
        </a:p>
      </dgm:t>
    </dgm:pt>
    <dgm:pt modelId="{E41E32E8-2AB5-CC48-BD44-3BCBF4A278AC}">
      <dgm:prSet/>
      <dgm:spPr/>
      <dgm:t>
        <a:bodyPr/>
        <a:lstStyle/>
        <a:p>
          <a:r>
            <a:rPr lang="en-US" dirty="0"/>
            <a:t>Develop/ or review applicants against the rubric to determine interview selections.</a:t>
          </a:r>
        </a:p>
      </dgm:t>
    </dgm:pt>
    <dgm:pt modelId="{D261724E-6F17-E64C-9568-FAAE55EB2DD1}" type="parTrans" cxnId="{1C69A301-DF35-DC48-9875-D2FA48D35BFD}">
      <dgm:prSet/>
      <dgm:spPr/>
      <dgm:t>
        <a:bodyPr/>
        <a:lstStyle/>
        <a:p>
          <a:endParaRPr lang="en-US"/>
        </a:p>
      </dgm:t>
    </dgm:pt>
    <dgm:pt modelId="{4B7ECF39-E1D1-4B4F-8A35-BB621D1756DC}" type="sibTrans" cxnId="{1C69A301-DF35-DC48-9875-D2FA48D35BFD}">
      <dgm:prSet/>
      <dgm:spPr/>
      <dgm:t>
        <a:bodyPr/>
        <a:lstStyle/>
        <a:p>
          <a:endParaRPr lang="en-US"/>
        </a:p>
      </dgm:t>
    </dgm:pt>
    <dgm:pt modelId="{47249CEA-39A8-5344-96BB-5377A185E276}" type="pres">
      <dgm:prSet presAssocID="{180D1EBC-EF9C-BA4E-A699-5E2032BACCB8}" presName="linearFlow" presStyleCnt="0">
        <dgm:presLayoutVars>
          <dgm:dir/>
          <dgm:animLvl val="lvl"/>
          <dgm:resizeHandles val="exact"/>
        </dgm:presLayoutVars>
      </dgm:prSet>
      <dgm:spPr/>
    </dgm:pt>
    <dgm:pt modelId="{FF7B6BFF-00DD-8943-9FCD-59759943EAA5}" type="pres">
      <dgm:prSet presAssocID="{33218A25-D20F-1342-B4D9-6D25B121CC61}" presName="composite" presStyleCnt="0"/>
      <dgm:spPr/>
    </dgm:pt>
    <dgm:pt modelId="{1F9776F1-BB7B-844F-BFD3-BCC1C6BE0267}" type="pres">
      <dgm:prSet presAssocID="{33218A25-D20F-1342-B4D9-6D25B121CC61}" presName="parTx" presStyleLbl="node1" presStyleIdx="0" presStyleCnt="5">
        <dgm:presLayoutVars>
          <dgm:chMax val="0"/>
          <dgm:chPref val="0"/>
          <dgm:bulletEnabled val="1"/>
        </dgm:presLayoutVars>
      </dgm:prSet>
      <dgm:spPr/>
    </dgm:pt>
    <dgm:pt modelId="{1FCF23DE-EC52-9947-9B04-20BBD64E2C1C}" type="pres">
      <dgm:prSet presAssocID="{33218A25-D20F-1342-B4D9-6D25B121CC61}" presName="parSh" presStyleLbl="node1" presStyleIdx="0" presStyleCnt="5"/>
      <dgm:spPr/>
    </dgm:pt>
    <dgm:pt modelId="{57B7220C-7C71-6A4C-8F44-665D588A3661}" type="pres">
      <dgm:prSet presAssocID="{33218A25-D20F-1342-B4D9-6D25B121CC61}" presName="desTx" presStyleLbl="fgAcc1" presStyleIdx="0" presStyleCnt="5">
        <dgm:presLayoutVars>
          <dgm:bulletEnabled val="1"/>
        </dgm:presLayoutVars>
      </dgm:prSet>
      <dgm:spPr/>
    </dgm:pt>
    <dgm:pt modelId="{5C3219DC-1AC0-6D42-AADA-0DC285914BF6}" type="pres">
      <dgm:prSet presAssocID="{1D6E8172-19C7-CA44-AC14-CB8CB20DD81A}" presName="sibTrans" presStyleLbl="sibTrans2D1" presStyleIdx="0" presStyleCnt="4"/>
      <dgm:spPr/>
    </dgm:pt>
    <dgm:pt modelId="{FFEB5D2B-92B2-1042-A9FA-5D2CC2CB7940}" type="pres">
      <dgm:prSet presAssocID="{1D6E8172-19C7-CA44-AC14-CB8CB20DD81A}" presName="connTx" presStyleLbl="sibTrans2D1" presStyleIdx="0" presStyleCnt="4"/>
      <dgm:spPr/>
    </dgm:pt>
    <dgm:pt modelId="{6B7E32E5-792D-3E47-8B8B-DF5D39D21F95}" type="pres">
      <dgm:prSet presAssocID="{A32336C5-4070-F74D-92A1-8BD8ED68D0A4}" presName="composite" presStyleCnt="0"/>
      <dgm:spPr/>
    </dgm:pt>
    <dgm:pt modelId="{93FAB6C6-11A0-B342-A706-6ADA539FF6CF}" type="pres">
      <dgm:prSet presAssocID="{A32336C5-4070-F74D-92A1-8BD8ED68D0A4}" presName="parTx" presStyleLbl="node1" presStyleIdx="0" presStyleCnt="5">
        <dgm:presLayoutVars>
          <dgm:chMax val="0"/>
          <dgm:chPref val="0"/>
          <dgm:bulletEnabled val="1"/>
        </dgm:presLayoutVars>
      </dgm:prSet>
      <dgm:spPr/>
    </dgm:pt>
    <dgm:pt modelId="{13D84AFF-D006-F446-A1B6-E8C893163645}" type="pres">
      <dgm:prSet presAssocID="{A32336C5-4070-F74D-92A1-8BD8ED68D0A4}" presName="parSh" presStyleLbl="node1" presStyleIdx="1" presStyleCnt="5"/>
      <dgm:spPr/>
    </dgm:pt>
    <dgm:pt modelId="{9537AC49-8EE2-984E-A93A-8F9F5BE0D626}" type="pres">
      <dgm:prSet presAssocID="{A32336C5-4070-F74D-92A1-8BD8ED68D0A4}" presName="desTx" presStyleLbl="fgAcc1" presStyleIdx="1" presStyleCnt="5">
        <dgm:presLayoutVars>
          <dgm:bulletEnabled val="1"/>
        </dgm:presLayoutVars>
      </dgm:prSet>
      <dgm:spPr/>
    </dgm:pt>
    <dgm:pt modelId="{1FEC136F-82D7-174D-9B8C-C9C3AD661E98}" type="pres">
      <dgm:prSet presAssocID="{F2560DE5-E2A8-BA4D-BAF9-B8B06310BB5C}" presName="sibTrans" presStyleLbl="sibTrans2D1" presStyleIdx="1" presStyleCnt="4"/>
      <dgm:spPr/>
    </dgm:pt>
    <dgm:pt modelId="{FDA687DF-A3A7-BB42-90E0-E802B7D088B5}" type="pres">
      <dgm:prSet presAssocID="{F2560DE5-E2A8-BA4D-BAF9-B8B06310BB5C}" presName="connTx" presStyleLbl="sibTrans2D1" presStyleIdx="1" presStyleCnt="4"/>
      <dgm:spPr/>
    </dgm:pt>
    <dgm:pt modelId="{0502023F-799A-A14B-8BA2-1F7807679270}" type="pres">
      <dgm:prSet presAssocID="{89C36151-76A5-DE40-90FC-3813C7091273}" presName="composite" presStyleCnt="0"/>
      <dgm:spPr/>
    </dgm:pt>
    <dgm:pt modelId="{20A65A25-9F49-814C-A3EB-4679158A38EF}" type="pres">
      <dgm:prSet presAssocID="{89C36151-76A5-DE40-90FC-3813C7091273}" presName="parTx" presStyleLbl="node1" presStyleIdx="1" presStyleCnt="5">
        <dgm:presLayoutVars>
          <dgm:chMax val="0"/>
          <dgm:chPref val="0"/>
          <dgm:bulletEnabled val="1"/>
        </dgm:presLayoutVars>
      </dgm:prSet>
      <dgm:spPr/>
    </dgm:pt>
    <dgm:pt modelId="{F421C590-2527-FD4F-B594-DD9C7972ED23}" type="pres">
      <dgm:prSet presAssocID="{89C36151-76A5-DE40-90FC-3813C7091273}" presName="parSh" presStyleLbl="node1" presStyleIdx="2" presStyleCnt="5"/>
      <dgm:spPr/>
    </dgm:pt>
    <dgm:pt modelId="{A65407D7-E836-E448-ABDC-24BFCF001405}" type="pres">
      <dgm:prSet presAssocID="{89C36151-76A5-DE40-90FC-3813C7091273}" presName="desTx" presStyleLbl="fgAcc1" presStyleIdx="2" presStyleCnt="5">
        <dgm:presLayoutVars>
          <dgm:bulletEnabled val="1"/>
        </dgm:presLayoutVars>
      </dgm:prSet>
      <dgm:spPr/>
    </dgm:pt>
    <dgm:pt modelId="{0E0FB377-9A22-554E-9F0C-48FDBBB36773}" type="pres">
      <dgm:prSet presAssocID="{0423D5D2-5BEE-6F46-AAE1-E80C05636249}" presName="sibTrans" presStyleLbl="sibTrans2D1" presStyleIdx="2" presStyleCnt="4"/>
      <dgm:spPr/>
    </dgm:pt>
    <dgm:pt modelId="{DD5A47C0-AEAE-6A4E-B0C2-3591B18944AC}" type="pres">
      <dgm:prSet presAssocID="{0423D5D2-5BEE-6F46-AAE1-E80C05636249}" presName="connTx" presStyleLbl="sibTrans2D1" presStyleIdx="2" presStyleCnt="4"/>
      <dgm:spPr/>
    </dgm:pt>
    <dgm:pt modelId="{DBEAE478-05F7-9D4E-A0C1-DB9BAC6160A5}" type="pres">
      <dgm:prSet presAssocID="{3B3F2667-DC78-0C43-AEFC-D94CAB8F5932}" presName="composite" presStyleCnt="0"/>
      <dgm:spPr/>
    </dgm:pt>
    <dgm:pt modelId="{3179364B-DEB2-FE41-A680-3EA817CB3ACE}" type="pres">
      <dgm:prSet presAssocID="{3B3F2667-DC78-0C43-AEFC-D94CAB8F5932}" presName="parTx" presStyleLbl="node1" presStyleIdx="2" presStyleCnt="5">
        <dgm:presLayoutVars>
          <dgm:chMax val="0"/>
          <dgm:chPref val="0"/>
          <dgm:bulletEnabled val="1"/>
        </dgm:presLayoutVars>
      </dgm:prSet>
      <dgm:spPr/>
    </dgm:pt>
    <dgm:pt modelId="{6D202CB3-4B30-814F-A8D3-4830245895CB}" type="pres">
      <dgm:prSet presAssocID="{3B3F2667-DC78-0C43-AEFC-D94CAB8F5932}" presName="parSh" presStyleLbl="node1" presStyleIdx="3" presStyleCnt="5"/>
      <dgm:spPr/>
    </dgm:pt>
    <dgm:pt modelId="{E37C8962-7B7F-D34D-AC94-CEDD76031F55}" type="pres">
      <dgm:prSet presAssocID="{3B3F2667-DC78-0C43-AEFC-D94CAB8F5932}" presName="desTx" presStyleLbl="fgAcc1" presStyleIdx="3" presStyleCnt="5">
        <dgm:presLayoutVars>
          <dgm:bulletEnabled val="1"/>
        </dgm:presLayoutVars>
      </dgm:prSet>
      <dgm:spPr/>
    </dgm:pt>
    <dgm:pt modelId="{ED787E93-B4BE-5548-8DC2-EB24788FCF7A}" type="pres">
      <dgm:prSet presAssocID="{7C4E9EF1-67C2-4D4B-8D21-CE49C12D8538}" presName="sibTrans" presStyleLbl="sibTrans2D1" presStyleIdx="3" presStyleCnt="4"/>
      <dgm:spPr/>
    </dgm:pt>
    <dgm:pt modelId="{68D68682-D970-5940-AF1B-74993BBC5FD9}" type="pres">
      <dgm:prSet presAssocID="{7C4E9EF1-67C2-4D4B-8D21-CE49C12D8538}" presName="connTx" presStyleLbl="sibTrans2D1" presStyleIdx="3" presStyleCnt="4"/>
      <dgm:spPr/>
    </dgm:pt>
    <dgm:pt modelId="{9F4B0E68-B776-2B45-AE17-A2A767F4EE26}" type="pres">
      <dgm:prSet presAssocID="{4418715D-53B4-204B-B0BC-7855009D7B41}" presName="composite" presStyleCnt="0"/>
      <dgm:spPr/>
    </dgm:pt>
    <dgm:pt modelId="{6F2098A3-D79E-A345-8F32-1AA7BD6CBB00}" type="pres">
      <dgm:prSet presAssocID="{4418715D-53B4-204B-B0BC-7855009D7B41}" presName="parTx" presStyleLbl="node1" presStyleIdx="3" presStyleCnt="5">
        <dgm:presLayoutVars>
          <dgm:chMax val="0"/>
          <dgm:chPref val="0"/>
          <dgm:bulletEnabled val="1"/>
        </dgm:presLayoutVars>
      </dgm:prSet>
      <dgm:spPr/>
    </dgm:pt>
    <dgm:pt modelId="{20B05239-8918-A749-8BD5-662E6291D870}" type="pres">
      <dgm:prSet presAssocID="{4418715D-53B4-204B-B0BC-7855009D7B41}" presName="parSh" presStyleLbl="node1" presStyleIdx="4" presStyleCnt="5"/>
      <dgm:spPr/>
    </dgm:pt>
    <dgm:pt modelId="{00FC0BEC-9A64-0E40-985C-A445B293F490}" type="pres">
      <dgm:prSet presAssocID="{4418715D-53B4-204B-B0BC-7855009D7B41}" presName="desTx" presStyleLbl="fgAcc1" presStyleIdx="4" presStyleCnt="5">
        <dgm:presLayoutVars>
          <dgm:bulletEnabled val="1"/>
        </dgm:presLayoutVars>
      </dgm:prSet>
      <dgm:spPr/>
    </dgm:pt>
  </dgm:ptLst>
  <dgm:cxnLst>
    <dgm:cxn modelId="{1C69A301-DF35-DC48-9875-D2FA48D35BFD}" srcId="{4418715D-53B4-204B-B0BC-7855009D7B41}" destId="{E41E32E8-2AB5-CC48-BD44-3BCBF4A278AC}" srcOrd="0" destOrd="0" parTransId="{D261724E-6F17-E64C-9568-FAAE55EB2DD1}" sibTransId="{4B7ECF39-E1D1-4B4F-8A35-BB621D1756DC}"/>
    <dgm:cxn modelId="{78F58904-798D-CF4B-8402-D056E8B60815}" srcId="{A32336C5-4070-F74D-92A1-8BD8ED68D0A4}" destId="{89C35054-D926-5D4B-8137-2856018F46B4}" srcOrd="0" destOrd="0" parTransId="{69FC9A2F-EB3B-6D41-9DF7-EBC2B440D879}" sibTransId="{4E2F83E0-70D2-3A40-B08C-D1CE6D673021}"/>
    <dgm:cxn modelId="{E04D5F0D-6A92-8D4C-BC4C-996CAE687189}" type="presOf" srcId="{67520F94-9EF6-AD4C-A0D3-065FEBFAA1A7}" destId="{A65407D7-E836-E448-ABDC-24BFCF001405}" srcOrd="0" destOrd="1" presId="urn:microsoft.com/office/officeart/2005/8/layout/process3"/>
    <dgm:cxn modelId="{56E6C40F-7DA5-1B41-A1CB-B685D2457A7A}" srcId="{180D1EBC-EF9C-BA4E-A699-5E2032BACCB8}" destId="{33218A25-D20F-1342-B4D9-6D25B121CC61}" srcOrd="0" destOrd="0" parTransId="{5393622A-489B-6746-9981-EB03E38D31A7}" sibTransId="{1D6E8172-19C7-CA44-AC14-CB8CB20DD81A}"/>
    <dgm:cxn modelId="{DF533610-F9F9-A34E-B3A5-009200D55BCE}" type="presOf" srcId="{1D6E8172-19C7-CA44-AC14-CB8CB20DD81A}" destId="{FFEB5D2B-92B2-1042-A9FA-5D2CC2CB7940}" srcOrd="1" destOrd="0" presId="urn:microsoft.com/office/officeart/2005/8/layout/process3"/>
    <dgm:cxn modelId="{C111CC12-228F-5845-9E10-4D8FBF966408}" type="presOf" srcId="{55325754-EF23-EC4D-86E9-3410FA4B0466}" destId="{57B7220C-7C71-6A4C-8F44-665D588A3661}" srcOrd="0" destOrd="1" presId="urn:microsoft.com/office/officeart/2005/8/layout/process3"/>
    <dgm:cxn modelId="{49112B17-9A21-2E43-B6BB-BDF0BFE182F6}" type="presOf" srcId="{6BC6DB3E-E548-924E-BF9E-96C5781AEF93}" destId="{57B7220C-7C71-6A4C-8F44-665D588A3661}" srcOrd="0" destOrd="0" presId="urn:microsoft.com/office/officeart/2005/8/layout/process3"/>
    <dgm:cxn modelId="{BCD6AE1E-9AF2-4B42-9CFE-0D9D432ABB49}" type="presOf" srcId="{3B3F2667-DC78-0C43-AEFC-D94CAB8F5932}" destId="{3179364B-DEB2-FE41-A680-3EA817CB3ACE}" srcOrd="0" destOrd="0" presId="urn:microsoft.com/office/officeart/2005/8/layout/process3"/>
    <dgm:cxn modelId="{5F4A6927-69E2-5140-A231-BA2D4DDCF64D}" srcId="{89C36151-76A5-DE40-90FC-3813C7091273}" destId="{67520F94-9EF6-AD4C-A0D3-065FEBFAA1A7}" srcOrd="1" destOrd="0" parTransId="{FE203F2E-C351-7B4D-8DE6-6603AE61FACC}" sibTransId="{E22F239B-B91F-2F47-AD8F-D5CEAA8A46C8}"/>
    <dgm:cxn modelId="{29314629-6043-8B4D-8198-37E5132A5F5A}" type="presOf" srcId="{E41E32E8-2AB5-CC48-BD44-3BCBF4A278AC}" destId="{00FC0BEC-9A64-0E40-985C-A445B293F490}" srcOrd="0" destOrd="0" presId="urn:microsoft.com/office/officeart/2005/8/layout/process3"/>
    <dgm:cxn modelId="{3FFA9B29-6517-A44F-B729-DFE5C4BCC8A3}" srcId="{180D1EBC-EF9C-BA4E-A699-5E2032BACCB8}" destId="{4418715D-53B4-204B-B0BC-7855009D7B41}" srcOrd="4" destOrd="0" parTransId="{0298215D-7C15-AD41-8EC8-F88A4E10AE77}" sibTransId="{776F4B7F-7FFC-0949-9A15-905BD761FB6D}"/>
    <dgm:cxn modelId="{7E9DBF30-1C5F-204A-BB20-7636E8F93544}" srcId="{180D1EBC-EF9C-BA4E-A699-5E2032BACCB8}" destId="{3B3F2667-DC78-0C43-AEFC-D94CAB8F5932}" srcOrd="3" destOrd="0" parTransId="{66D0E6FA-1132-6746-BCEB-CC7ADA2C9276}" sibTransId="{7C4E9EF1-67C2-4D4B-8D21-CE49C12D8538}"/>
    <dgm:cxn modelId="{3E782E3A-76D3-CD42-B75F-AB608C72C56E}" type="presOf" srcId="{0423D5D2-5BEE-6F46-AAE1-E80C05636249}" destId="{0E0FB377-9A22-554E-9F0C-48FDBBB36773}" srcOrd="0" destOrd="0" presId="urn:microsoft.com/office/officeart/2005/8/layout/process3"/>
    <dgm:cxn modelId="{4C06CB40-E9A9-CF43-BB5B-502EEE2A50D9}" type="presOf" srcId="{0423D5D2-5BEE-6F46-AAE1-E80C05636249}" destId="{DD5A47C0-AEAE-6A4E-B0C2-3591B18944AC}" srcOrd="1" destOrd="0" presId="urn:microsoft.com/office/officeart/2005/8/layout/process3"/>
    <dgm:cxn modelId="{8F459042-A319-B740-B4EF-11B9E651B298}" srcId="{89C36151-76A5-DE40-90FC-3813C7091273}" destId="{30CF0534-135F-FD49-B668-8E6B3F35CDDB}" srcOrd="0" destOrd="0" parTransId="{856932CA-FB14-0046-9567-07F2DA5EFB5A}" sibTransId="{37AD7238-BEDF-6D48-8B74-FFBAD89EF87F}"/>
    <dgm:cxn modelId="{F5F3FC67-D16A-624D-B4A2-053E5411A1FD}" srcId="{3B3F2667-DC78-0C43-AEFC-D94CAB8F5932}" destId="{61739305-0130-BE41-9D38-2A00020949B4}" srcOrd="1" destOrd="0" parTransId="{26ABDC63-2640-2E42-A8D2-2F92C6DEA542}" sibTransId="{D1ADFF3A-898B-A44A-9138-0930389DC87F}"/>
    <dgm:cxn modelId="{B9440649-4646-544D-9348-B0C8ED51904F}" type="presOf" srcId="{33218A25-D20F-1342-B4D9-6D25B121CC61}" destId="{1F9776F1-BB7B-844F-BFD3-BCC1C6BE0267}" srcOrd="0" destOrd="0" presId="urn:microsoft.com/office/officeart/2005/8/layout/process3"/>
    <dgm:cxn modelId="{055C026B-A7C9-CE4B-82A7-265E9FFF7F2C}" type="presOf" srcId="{4418715D-53B4-204B-B0BC-7855009D7B41}" destId="{20B05239-8918-A749-8BD5-662E6291D870}" srcOrd="1" destOrd="0" presId="urn:microsoft.com/office/officeart/2005/8/layout/process3"/>
    <dgm:cxn modelId="{06D3634C-D9C9-0D4A-89F8-EE09236DB4AE}" type="presOf" srcId="{33218A25-D20F-1342-B4D9-6D25B121CC61}" destId="{1FCF23DE-EC52-9947-9B04-20BBD64E2C1C}" srcOrd="1" destOrd="0" presId="urn:microsoft.com/office/officeart/2005/8/layout/process3"/>
    <dgm:cxn modelId="{8AA09871-2346-B24C-97C3-A7B7318AC105}" type="presOf" srcId="{61739305-0130-BE41-9D38-2A00020949B4}" destId="{E37C8962-7B7F-D34D-AC94-CEDD76031F55}" srcOrd="0" destOrd="1" presId="urn:microsoft.com/office/officeart/2005/8/layout/process3"/>
    <dgm:cxn modelId="{63BFB471-A2B7-AB48-84DA-45C51EABBB09}" type="presOf" srcId="{F73E52B3-2A6D-7141-8117-95D82EBA33CD}" destId="{E37C8962-7B7F-D34D-AC94-CEDD76031F55}" srcOrd="0" destOrd="0" presId="urn:microsoft.com/office/officeart/2005/8/layout/process3"/>
    <dgm:cxn modelId="{0D749074-E0F0-8F4E-8294-B38B1C3FDFC6}" type="presOf" srcId="{F2560DE5-E2A8-BA4D-BAF9-B8B06310BB5C}" destId="{1FEC136F-82D7-174D-9B8C-C9C3AD661E98}" srcOrd="0" destOrd="0" presId="urn:microsoft.com/office/officeart/2005/8/layout/process3"/>
    <dgm:cxn modelId="{AA088357-648F-C34F-8A21-EBA0BC732A25}" srcId="{A32336C5-4070-F74D-92A1-8BD8ED68D0A4}" destId="{BA80A06A-44FF-854E-973E-760CC669009D}" srcOrd="1" destOrd="0" parTransId="{11A0A847-BF17-184D-872A-EC6385499A6B}" sibTransId="{65FADA44-4009-8F4A-8DCB-9A9C37735F15}"/>
    <dgm:cxn modelId="{2916EB58-D386-6A4A-978B-C8BD5FAEC495}" srcId="{3B3F2667-DC78-0C43-AEFC-D94CAB8F5932}" destId="{F73E52B3-2A6D-7141-8117-95D82EBA33CD}" srcOrd="0" destOrd="0" parTransId="{9F77BF0F-6799-7144-A9E4-04E70EE78FF9}" sibTransId="{18785226-EA3A-C644-9742-46224EBBE365}"/>
    <dgm:cxn modelId="{1221FB58-EB0D-C545-A6EA-B1E44FDF57A9}" type="presOf" srcId="{89C36151-76A5-DE40-90FC-3813C7091273}" destId="{20A65A25-9F49-814C-A3EB-4679158A38EF}" srcOrd="0" destOrd="0" presId="urn:microsoft.com/office/officeart/2005/8/layout/process3"/>
    <dgm:cxn modelId="{EEBC577A-441A-D244-B379-A9AF7A04E69C}" srcId="{180D1EBC-EF9C-BA4E-A699-5E2032BACCB8}" destId="{89C36151-76A5-DE40-90FC-3813C7091273}" srcOrd="2" destOrd="0" parTransId="{D8935C1B-7F51-5946-BE5F-90EB08012C50}" sibTransId="{0423D5D2-5BEE-6F46-AAE1-E80C05636249}"/>
    <dgm:cxn modelId="{B6E39987-8C88-9349-A42F-1139388315E3}" type="presOf" srcId="{A32336C5-4070-F74D-92A1-8BD8ED68D0A4}" destId="{13D84AFF-D006-F446-A1B6-E8C893163645}" srcOrd="1" destOrd="0" presId="urn:microsoft.com/office/officeart/2005/8/layout/process3"/>
    <dgm:cxn modelId="{C40F448A-955E-DA49-9E21-845B72F8364F}" type="presOf" srcId="{BA80A06A-44FF-854E-973E-760CC669009D}" destId="{9537AC49-8EE2-984E-A93A-8F9F5BE0D626}" srcOrd="0" destOrd="1" presId="urn:microsoft.com/office/officeart/2005/8/layout/process3"/>
    <dgm:cxn modelId="{47DDF58D-7D7C-624B-99E5-36D7F31DD16B}" srcId="{33218A25-D20F-1342-B4D9-6D25B121CC61}" destId="{6BC6DB3E-E548-924E-BF9E-96C5781AEF93}" srcOrd="0" destOrd="0" parTransId="{F97E2DAB-7B41-4D4C-A77D-9E7B09F6D7C6}" sibTransId="{327AF134-F5E4-C042-B56B-FC78EADD195B}"/>
    <dgm:cxn modelId="{6DB5039B-FC3E-A84E-A8D6-3173C97396C4}" type="presOf" srcId="{F2560DE5-E2A8-BA4D-BAF9-B8B06310BB5C}" destId="{FDA687DF-A3A7-BB42-90E0-E802B7D088B5}" srcOrd="1" destOrd="0" presId="urn:microsoft.com/office/officeart/2005/8/layout/process3"/>
    <dgm:cxn modelId="{4FE4BCA0-3AEC-F947-9E7B-34B41D275EC6}" type="presOf" srcId="{7C4E9EF1-67C2-4D4B-8D21-CE49C12D8538}" destId="{68D68682-D970-5940-AF1B-74993BBC5FD9}" srcOrd="1" destOrd="0" presId="urn:microsoft.com/office/officeart/2005/8/layout/process3"/>
    <dgm:cxn modelId="{264405A9-A5EA-FE4B-BC5A-51E67092A5A1}" type="presOf" srcId="{1D6E8172-19C7-CA44-AC14-CB8CB20DD81A}" destId="{5C3219DC-1AC0-6D42-AADA-0DC285914BF6}" srcOrd="0" destOrd="0" presId="urn:microsoft.com/office/officeart/2005/8/layout/process3"/>
    <dgm:cxn modelId="{2D85CCAF-F24A-BE47-AC2E-AE9D0385F984}" type="presOf" srcId="{89C35054-D926-5D4B-8137-2856018F46B4}" destId="{9537AC49-8EE2-984E-A93A-8F9F5BE0D626}" srcOrd="0" destOrd="0" presId="urn:microsoft.com/office/officeart/2005/8/layout/process3"/>
    <dgm:cxn modelId="{0A446AB5-73F6-7E4D-83D8-3EB58489A55A}" type="presOf" srcId="{180D1EBC-EF9C-BA4E-A699-5E2032BACCB8}" destId="{47249CEA-39A8-5344-96BB-5377A185E276}" srcOrd="0" destOrd="0" presId="urn:microsoft.com/office/officeart/2005/8/layout/process3"/>
    <dgm:cxn modelId="{B715D6B6-8F3B-5A42-8054-A89F0914CB70}" type="presOf" srcId="{A32336C5-4070-F74D-92A1-8BD8ED68D0A4}" destId="{93FAB6C6-11A0-B342-A706-6ADA539FF6CF}" srcOrd="0" destOrd="0" presId="urn:microsoft.com/office/officeart/2005/8/layout/process3"/>
    <dgm:cxn modelId="{F8849ABA-8822-6548-BE7E-E91F935CE53C}" srcId="{180D1EBC-EF9C-BA4E-A699-5E2032BACCB8}" destId="{A32336C5-4070-F74D-92A1-8BD8ED68D0A4}" srcOrd="1" destOrd="0" parTransId="{A536F234-EDB0-E34E-AF87-7AA4B68A98F4}" sibTransId="{F2560DE5-E2A8-BA4D-BAF9-B8B06310BB5C}"/>
    <dgm:cxn modelId="{296B68C1-B9D8-D54E-9907-17E582153B00}" type="presOf" srcId="{4418715D-53B4-204B-B0BC-7855009D7B41}" destId="{6F2098A3-D79E-A345-8F32-1AA7BD6CBB00}" srcOrd="0" destOrd="0" presId="urn:microsoft.com/office/officeart/2005/8/layout/process3"/>
    <dgm:cxn modelId="{FCA1AFCF-9DBC-9F42-98A5-6E6DC52955B5}" type="presOf" srcId="{30CF0534-135F-FD49-B668-8E6B3F35CDDB}" destId="{A65407D7-E836-E448-ABDC-24BFCF001405}" srcOrd="0" destOrd="0" presId="urn:microsoft.com/office/officeart/2005/8/layout/process3"/>
    <dgm:cxn modelId="{ED846FDB-8EF2-204D-B254-1400A5E4175C}" srcId="{33218A25-D20F-1342-B4D9-6D25B121CC61}" destId="{55325754-EF23-EC4D-86E9-3410FA4B0466}" srcOrd="1" destOrd="0" parTransId="{F5AA37CD-03E4-E34F-85A3-CC39A95C5A40}" sibTransId="{16E10C21-D26B-CE4E-9E1A-7D861F644343}"/>
    <dgm:cxn modelId="{142B60DE-C3D6-114C-A9C3-D20569EFB020}" type="presOf" srcId="{7C4E9EF1-67C2-4D4B-8D21-CE49C12D8538}" destId="{ED787E93-B4BE-5548-8DC2-EB24788FCF7A}" srcOrd="0" destOrd="0" presId="urn:microsoft.com/office/officeart/2005/8/layout/process3"/>
    <dgm:cxn modelId="{ACF383F1-59DF-0E42-9B22-552A169D540B}" type="presOf" srcId="{89C36151-76A5-DE40-90FC-3813C7091273}" destId="{F421C590-2527-FD4F-B594-DD9C7972ED23}" srcOrd="1" destOrd="0" presId="urn:microsoft.com/office/officeart/2005/8/layout/process3"/>
    <dgm:cxn modelId="{9DA004F9-D48F-554D-822D-148FCF40C5B6}" type="presOf" srcId="{3B3F2667-DC78-0C43-AEFC-D94CAB8F5932}" destId="{6D202CB3-4B30-814F-A8D3-4830245895CB}" srcOrd="1" destOrd="0" presId="urn:microsoft.com/office/officeart/2005/8/layout/process3"/>
    <dgm:cxn modelId="{1FE5B1E0-5CF9-AC4C-9B38-D66F9F6769E8}" type="presParOf" srcId="{47249CEA-39A8-5344-96BB-5377A185E276}" destId="{FF7B6BFF-00DD-8943-9FCD-59759943EAA5}" srcOrd="0" destOrd="0" presId="urn:microsoft.com/office/officeart/2005/8/layout/process3"/>
    <dgm:cxn modelId="{A4233F40-929C-3B46-93D7-F85A47636E95}" type="presParOf" srcId="{FF7B6BFF-00DD-8943-9FCD-59759943EAA5}" destId="{1F9776F1-BB7B-844F-BFD3-BCC1C6BE0267}" srcOrd="0" destOrd="0" presId="urn:microsoft.com/office/officeart/2005/8/layout/process3"/>
    <dgm:cxn modelId="{18FAAD4D-3361-8B48-B817-093B6447BF68}" type="presParOf" srcId="{FF7B6BFF-00DD-8943-9FCD-59759943EAA5}" destId="{1FCF23DE-EC52-9947-9B04-20BBD64E2C1C}" srcOrd="1" destOrd="0" presId="urn:microsoft.com/office/officeart/2005/8/layout/process3"/>
    <dgm:cxn modelId="{0DEC61FC-BBCA-3845-A102-1F5EC96260FA}" type="presParOf" srcId="{FF7B6BFF-00DD-8943-9FCD-59759943EAA5}" destId="{57B7220C-7C71-6A4C-8F44-665D588A3661}" srcOrd="2" destOrd="0" presId="urn:microsoft.com/office/officeart/2005/8/layout/process3"/>
    <dgm:cxn modelId="{F4B25F28-B789-9E4F-9DDF-A71EBEFF6304}" type="presParOf" srcId="{47249CEA-39A8-5344-96BB-5377A185E276}" destId="{5C3219DC-1AC0-6D42-AADA-0DC285914BF6}" srcOrd="1" destOrd="0" presId="urn:microsoft.com/office/officeart/2005/8/layout/process3"/>
    <dgm:cxn modelId="{98E9E3EA-4DA3-3F4B-B8FA-09FE1F349A56}" type="presParOf" srcId="{5C3219DC-1AC0-6D42-AADA-0DC285914BF6}" destId="{FFEB5D2B-92B2-1042-A9FA-5D2CC2CB7940}" srcOrd="0" destOrd="0" presId="urn:microsoft.com/office/officeart/2005/8/layout/process3"/>
    <dgm:cxn modelId="{7C89BAFC-5227-0B4A-AEA5-5770AFD10D71}" type="presParOf" srcId="{47249CEA-39A8-5344-96BB-5377A185E276}" destId="{6B7E32E5-792D-3E47-8B8B-DF5D39D21F95}" srcOrd="2" destOrd="0" presId="urn:microsoft.com/office/officeart/2005/8/layout/process3"/>
    <dgm:cxn modelId="{6481CF40-F6CB-5E4E-B903-CEE79E6D6B8C}" type="presParOf" srcId="{6B7E32E5-792D-3E47-8B8B-DF5D39D21F95}" destId="{93FAB6C6-11A0-B342-A706-6ADA539FF6CF}" srcOrd="0" destOrd="0" presId="urn:microsoft.com/office/officeart/2005/8/layout/process3"/>
    <dgm:cxn modelId="{DC8BA6D4-7C8C-284C-8C9F-4FC60EDE24D5}" type="presParOf" srcId="{6B7E32E5-792D-3E47-8B8B-DF5D39D21F95}" destId="{13D84AFF-D006-F446-A1B6-E8C893163645}" srcOrd="1" destOrd="0" presId="urn:microsoft.com/office/officeart/2005/8/layout/process3"/>
    <dgm:cxn modelId="{B6A9DFBB-17FA-774F-AA6F-0887C9D42F17}" type="presParOf" srcId="{6B7E32E5-792D-3E47-8B8B-DF5D39D21F95}" destId="{9537AC49-8EE2-984E-A93A-8F9F5BE0D626}" srcOrd="2" destOrd="0" presId="urn:microsoft.com/office/officeart/2005/8/layout/process3"/>
    <dgm:cxn modelId="{EA46927D-1D8C-A74F-B42F-FC24F91649FA}" type="presParOf" srcId="{47249CEA-39A8-5344-96BB-5377A185E276}" destId="{1FEC136F-82D7-174D-9B8C-C9C3AD661E98}" srcOrd="3" destOrd="0" presId="urn:microsoft.com/office/officeart/2005/8/layout/process3"/>
    <dgm:cxn modelId="{4C4099EB-66A2-D842-BD10-51ECB2A3CAEA}" type="presParOf" srcId="{1FEC136F-82D7-174D-9B8C-C9C3AD661E98}" destId="{FDA687DF-A3A7-BB42-90E0-E802B7D088B5}" srcOrd="0" destOrd="0" presId="urn:microsoft.com/office/officeart/2005/8/layout/process3"/>
    <dgm:cxn modelId="{04AD51F4-FBE0-824B-8ECE-6D69058E47F2}" type="presParOf" srcId="{47249CEA-39A8-5344-96BB-5377A185E276}" destId="{0502023F-799A-A14B-8BA2-1F7807679270}" srcOrd="4" destOrd="0" presId="urn:microsoft.com/office/officeart/2005/8/layout/process3"/>
    <dgm:cxn modelId="{8090E77B-6217-4342-97FE-0993EAAF5362}" type="presParOf" srcId="{0502023F-799A-A14B-8BA2-1F7807679270}" destId="{20A65A25-9F49-814C-A3EB-4679158A38EF}" srcOrd="0" destOrd="0" presId="urn:microsoft.com/office/officeart/2005/8/layout/process3"/>
    <dgm:cxn modelId="{7422B1F8-8C84-5744-8981-16F3BC370548}" type="presParOf" srcId="{0502023F-799A-A14B-8BA2-1F7807679270}" destId="{F421C590-2527-FD4F-B594-DD9C7972ED23}" srcOrd="1" destOrd="0" presId="urn:microsoft.com/office/officeart/2005/8/layout/process3"/>
    <dgm:cxn modelId="{AEF6AE9A-488D-7541-A512-B7422CAF5C40}" type="presParOf" srcId="{0502023F-799A-A14B-8BA2-1F7807679270}" destId="{A65407D7-E836-E448-ABDC-24BFCF001405}" srcOrd="2" destOrd="0" presId="urn:microsoft.com/office/officeart/2005/8/layout/process3"/>
    <dgm:cxn modelId="{2664E0A5-768E-E94C-9B7D-752F8FE0D162}" type="presParOf" srcId="{47249CEA-39A8-5344-96BB-5377A185E276}" destId="{0E0FB377-9A22-554E-9F0C-48FDBBB36773}" srcOrd="5" destOrd="0" presId="urn:microsoft.com/office/officeart/2005/8/layout/process3"/>
    <dgm:cxn modelId="{57363094-5B94-4044-8441-A9126A3A233A}" type="presParOf" srcId="{0E0FB377-9A22-554E-9F0C-48FDBBB36773}" destId="{DD5A47C0-AEAE-6A4E-B0C2-3591B18944AC}" srcOrd="0" destOrd="0" presId="urn:microsoft.com/office/officeart/2005/8/layout/process3"/>
    <dgm:cxn modelId="{CD7A3926-B11E-214B-BB65-11AF6366F7C4}" type="presParOf" srcId="{47249CEA-39A8-5344-96BB-5377A185E276}" destId="{DBEAE478-05F7-9D4E-A0C1-DB9BAC6160A5}" srcOrd="6" destOrd="0" presId="urn:microsoft.com/office/officeart/2005/8/layout/process3"/>
    <dgm:cxn modelId="{A7169883-1497-9445-937F-3F33B37E6F97}" type="presParOf" srcId="{DBEAE478-05F7-9D4E-A0C1-DB9BAC6160A5}" destId="{3179364B-DEB2-FE41-A680-3EA817CB3ACE}" srcOrd="0" destOrd="0" presId="urn:microsoft.com/office/officeart/2005/8/layout/process3"/>
    <dgm:cxn modelId="{03B210E6-92E7-4A4A-99C2-CDD13A762EC8}" type="presParOf" srcId="{DBEAE478-05F7-9D4E-A0C1-DB9BAC6160A5}" destId="{6D202CB3-4B30-814F-A8D3-4830245895CB}" srcOrd="1" destOrd="0" presId="urn:microsoft.com/office/officeart/2005/8/layout/process3"/>
    <dgm:cxn modelId="{6780F6C5-1A82-0F47-9D36-3BF4B2676D4A}" type="presParOf" srcId="{DBEAE478-05F7-9D4E-A0C1-DB9BAC6160A5}" destId="{E37C8962-7B7F-D34D-AC94-CEDD76031F55}" srcOrd="2" destOrd="0" presId="urn:microsoft.com/office/officeart/2005/8/layout/process3"/>
    <dgm:cxn modelId="{2FE5F0E8-B3C8-4640-AAD2-5AC13F1B8FD1}" type="presParOf" srcId="{47249CEA-39A8-5344-96BB-5377A185E276}" destId="{ED787E93-B4BE-5548-8DC2-EB24788FCF7A}" srcOrd="7" destOrd="0" presId="urn:microsoft.com/office/officeart/2005/8/layout/process3"/>
    <dgm:cxn modelId="{ED695E89-3E2F-9A46-A85E-EAB7251051FB}" type="presParOf" srcId="{ED787E93-B4BE-5548-8DC2-EB24788FCF7A}" destId="{68D68682-D970-5940-AF1B-74993BBC5FD9}" srcOrd="0" destOrd="0" presId="urn:microsoft.com/office/officeart/2005/8/layout/process3"/>
    <dgm:cxn modelId="{6CBC24E7-9590-DA42-A3E1-34CF2060E0AF}" type="presParOf" srcId="{47249CEA-39A8-5344-96BB-5377A185E276}" destId="{9F4B0E68-B776-2B45-AE17-A2A767F4EE26}" srcOrd="8" destOrd="0" presId="urn:microsoft.com/office/officeart/2005/8/layout/process3"/>
    <dgm:cxn modelId="{CF1116D0-2334-8D4E-9E50-9CD062578CF7}" type="presParOf" srcId="{9F4B0E68-B776-2B45-AE17-A2A767F4EE26}" destId="{6F2098A3-D79E-A345-8F32-1AA7BD6CBB00}" srcOrd="0" destOrd="0" presId="urn:microsoft.com/office/officeart/2005/8/layout/process3"/>
    <dgm:cxn modelId="{54E7D9DD-F287-BA48-8C43-F21E58E61953}" type="presParOf" srcId="{9F4B0E68-B776-2B45-AE17-A2A767F4EE26}" destId="{20B05239-8918-A749-8BD5-662E6291D870}" srcOrd="1" destOrd="0" presId="urn:microsoft.com/office/officeart/2005/8/layout/process3"/>
    <dgm:cxn modelId="{0AD22CCC-0448-4446-A468-250F5EE7A2C3}" type="presParOf" srcId="{9F4B0E68-B776-2B45-AE17-A2A767F4EE26}" destId="{00FC0BEC-9A64-0E40-985C-A445B293F490}"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80D1EBC-EF9C-BA4E-A699-5E2032BACCB8}" type="doc">
      <dgm:prSet loTypeId="urn:microsoft.com/office/officeart/2005/8/layout/process3" loCatId="" qsTypeId="urn:microsoft.com/office/officeart/2005/8/quickstyle/simple1" qsCatId="simple" csTypeId="urn:microsoft.com/office/officeart/2005/8/colors/colorful2" csCatId="colorful" phldr="1"/>
      <dgm:spPr/>
      <dgm:t>
        <a:bodyPr/>
        <a:lstStyle/>
        <a:p>
          <a:endParaRPr lang="en-US"/>
        </a:p>
      </dgm:t>
    </dgm:pt>
    <dgm:pt modelId="{33218A25-D20F-1342-B4D9-6D25B121CC61}">
      <dgm:prSet phldrT="[Text]"/>
      <dgm:spPr/>
      <dgm:t>
        <a:bodyPr/>
        <a:lstStyle/>
        <a:p>
          <a:r>
            <a:rPr lang="en-US" dirty="0"/>
            <a:t>Interviews</a:t>
          </a:r>
        </a:p>
      </dgm:t>
    </dgm:pt>
    <dgm:pt modelId="{5393622A-489B-6746-9981-EB03E38D31A7}" type="parTrans" cxnId="{56E6C40F-7DA5-1B41-A1CB-B685D2457A7A}">
      <dgm:prSet/>
      <dgm:spPr/>
      <dgm:t>
        <a:bodyPr/>
        <a:lstStyle/>
        <a:p>
          <a:endParaRPr lang="en-US"/>
        </a:p>
      </dgm:t>
    </dgm:pt>
    <dgm:pt modelId="{1D6E8172-19C7-CA44-AC14-CB8CB20DD81A}" type="sibTrans" cxnId="{56E6C40F-7DA5-1B41-A1CB-B685D2457A7A}">
      <dgm:prSet/>
      <dgm:spPr/>
      <dgm:t>
        <a:bodyPr/>
        <a:lstStyle/>
        <a:p>
          <a:endParaRPr lang="en-US"/>
        </a:p>
      </dgm:t>
    </dgm:pt>
    <dgm:pt modelId="{6BC6DB3E-E548-924E-BF9E-96C5781AEF93}">
      <dgm:prSet phldrT="[Text]"/>
      <dgm:spPr/>
      <dgm:t>
        <a:bodyPr/>
        <a:lstStyle/>
        <a:p>
          <a:r>
            <a:rPr lang="en-US" dirty="0"/>
            <a:t>Create questions to determine if skills match the needs of the job.</a:t>
          </a:r>
        </a:p>
      </dgm:t>
    </dgm:pt>
    <dgm:pt modelId="{F97E2DAB-7B41-4D4C-A77D-9E7B09F6D7C6}" type="parTrans" cxnId="{47DDF58D-7D7C-624B-99E5-36D7F31DD16B}">
      <dgm:prSet/>
      <dgm:spPr/>
      <dgm:t>
        <a:bodyPr/>
        <a:lstStyle/>
        <a:p>
          <a:endParaRPr lang="en-US"/>
        </a:p>
      </dgm:t>
    </dgm:pt>
    <dgm:pt modelId="{327AF134-F5E4-C042-B56B-FC78EADD195B}" type="sibTrans" cxnId="{47DDF58D-7D7C-624B-99E5-36D7F31DD16B}">
      <dgm:prSet/>
      <dgm:spPr/>
      <dgm:t>
        <a:bodyPr/>
        <a:lstStyle/>
        <a:p>
          <a:endParaRPr lang="en-US"/>
        </a:p>
      </dgm:t>
    </dgm:pt>
    <dgm:pt modelId="{A32336C5-4070-F74D-92A1-8BD8ED68D0A4}">
      <dgm:prSet phldrT="[Text]"/>
      <dgm:spPr/>
      <dgm:t>
        <a:bodyPr/>
        <a:lstStyle/>
        <a:p>
          <a:r>
            <a:rPr lang="en-US" dirty="0"/>
            <a:t>Review and recommendations</a:t>
          </a:r>
        </a:p>
      </dgm:t>
    </dgm:pt>
    <dgm:pt modelId="{A536F234-EDB0-E34E-AF87-7AA4B68A98F4}" type="parTrans" cxnId="{F8849ABA-8822-6548-BE7E-E91F935CE53C}">
      <dgm:prSet/>
      <dgm:spPr/>
      <dgm:t>
        <a:bodyPr/>
        <a:lstStyle/>
        <a:p>
          <a:endParaRPr lang="en-US"/>
        </a:p>
      </dgm:t>
    </dgm:pt>
    <dgm:pt modelId="{F2560DE5-E2A8-BA4D-BAF9-B8B06310BB5C}" type="sibTrans" cxnId="{F8849ABA-8822-6548-BE7E-E91F935CE53C}">
      <dgm:prSet/>
      <dgm:spPr/>
      <dgm:t>
        <a:bodyPr/>
        <a:lstStyle/>
        <a:p>
          <a:endParaRPr lang="en-US"/>
        </a:p>
      </dgm:t>
    </dgm:pt>
    <dgm:pt modelId="{89C35054-D926-5D4B-8137-2856018F46B4}">
      <dgm:prSet phldrT="[Text]"/>
      <dgm:spPr/>
      <dgm:t>
        <a:bodyPr/>
        <a:lstStyle/>
        <a:p>
          <a:r>
            <a:rPr lang="en-US" dirty="0"/>
            <a:t>HR or the hiring manager will conduct reference calls.</a:t>
          </a:r>
        </a:p>
      </dgm:t>
    </dgm:pt>
    <dgm:pt modelId="{69FC9A2F-EB3B-6D41-9DF7-EBC2B440D879}" type="parTrans" cxnId="{78F58904-798D-CF4B-8402-D056E8B60815}">
      <dgm:prSet/>
      <dgm:spPr/>
      <dgm:t>
        <a:bodyPr/>
        <a:lstStyle/>
        <a:p>
          <a:endParaRPr lang="en-US"/>
        </a:p>
      </dgm:t>
    </dgm:pt>
    <dgm:pt modelId="{4E2F83E0-70D2-3A40-B08C-D1CE6D673021}" type="sibTrans" cxnId="{78F58904-798D-CF4B-8402-D056E8B60815}">
      <dgm:prSet/>
      <dgm:spPr/>
      <dgm:t>
        <a:bodyPr/>
        <a:lstStyle/>
        <a:p>
          <a:endParaRPr lang="en-US"/>
        </a:p>
      </dgm:t>
    </dgm:pt>
    <dgm:pt modelId="{89C36151-76A5-DE40-90FC-3813C7091273}">
      <dgm:prSet phldrT="[Text]"/>
      <dgm:spPr/>
      <dgm:t>
        <a:bodyPr/>
        <a:lstStyle/>
        <a:p>
          <a:r>
            <a:rPr lang="en-US" dirty="0"/>
            <a:t>Discharging of committee</a:t>
          </a:r>
        </a:p>
      </dgm:t>
    </dgm:pt>
    <dgm:pt modelId="{D8935C1B-7F51-5946-BE5F-90EB08012C50}" type="parTrans" cxnId="{EEBC577A-441A-D244-B379-A9AF7A04E69C}">
      <dgm:prSet/>
      <dgm:spPr/>
      <dgm:t>
        <a:bodyPr/>
        <a:lstStyle/>
        <a:p>
          <a:endParaRPr lang="en-US"/>
        </a:p>
      </dgm:t>
    </dgm:pt>
    <dgm:pt modelId="{0423D5D2-5BEE-6F46-AAE1-E80C05636249}" type="sibTrans" cxnId="{EEBC577A-441A-D244-B379-A9AF7A04E69C}">
      <dgm:prSet/>
      <dgm:spPr/>
      <dgm:t>
        <a:bodyPr/>
        <a:lstStyle/>
        <a:p>
          <a:endParaRPr lang="en-US"/>
        </a:p>
      </dgm:t>
    </dgm:pt>
    <dgm:pt modelId="{30CF0534-135F-FD49-B668-8E6B3F35CDDB}">
      <dgm:prSet phldrT="[Text]"/>
      <dgm:spPr/>
      <dgm:t>
        <a:bodyPr/>
        <a:lstStyle/>
        <a:p>
          <a:r>
            <a:rPr lang="en-US" dirty="0"/>
            <a:t>Once a hire has been made, the committee will be informed and discharged.</a:t>
          </a:r>
        </a:p>
      </dgm:t>
    </dgm:pt>
    <dgm:pt modelId="{856932CA-FB14-0046-9567-07F2DA5EFB5A}" type="parTrans" cxnId="{8F459042-A319-B740-B4EF-11B9E651B298}">
      <dgm:prSet/>
      <dgm:spPr/>
      <dgm:t>
        <a:bodyPr/>
        <a:lstStyle/>
        <a:p>
          <a:endParaRPr lang="en-US"/>
        </a:p>
      </dgm:t>
    </dgm:pt>
    <dgm:pt modelId="{37AD7238-BEDF-6D48-8B74-FFBAD89EF87F}" type="sibTrans" cxnId="{8F459042-A319-B740-B4EF-11B9E651B298}">
      <dgm:prSet/>
      <dgm:spPr/>
      <dgm:t>
        <a:bodyPr/>
        <a:lstStyle/>
        <a:p>
          <a:endParaRPr lang="en-US"/>
        </a:p>
      </dgm:t>
    </dgm:pt>
    <dgm:pt modelId="{3B3F2667-DC78-0C43-AEFC-D94CAB8F5932}">
      <dgm:prSet phldrT="[Text]"/>
      <dgm:spPr/>
      <dgm:t>
        <a:bodyPr/>
        <a:lstStyle/>
        <a:p>
          <a:r>
            <a:rPr lang="en-US" dirty="0"/>
            <a:t>Offer and hiring </a:t>
          </a:r>
        </a:p>
      </dgm:t>
    </dgm:pt>
    <dgm:pt modelId="{66D0E6FA-1132-6746-BCEB-CC7ADA2C9276}" type="parTrans" cxnId="{7E9DBF30-1C5F-204A-BB20-7636E8F93544}">
      <dgm:prSet/>
      <dgm:spPr/>
      <dgm:t>
        <a:bodyPr/>
        <a:lstStyle/>
        <a:p>
          <a:endParaRPr lang="en-US"/>
        </a:p>
      </dgm:t>
    </dgm:pt>
    <dgm:pt modelId="{7C4E9EF1-67C2-4D4B-8D21-CE49C12D8538}" type="sibTrans" cxnId="{7E9DBF30-1C5F-204A-BB20-7636E8F93544}">
      <dgm:prSet/>
      <dgm:spPr/>
      <dgm:t>
        <a:bodyPr/>
        <a:lstStyle/>
        <a:p>
          <a:endParaRPr lang="en-US"/>
        </a:p>
      </dgm:t>
    </dgm:pt>
    <dgm:pt modelId="{4418715D-53B4-204B-B0BC-7855009D7B41}">
      <dgm:prSet phldrT="[Text]"/>
      <dgm:spPr/>
      <dgm:t>
        <a:bodyPr/>
        <a:lstStyle/>
        <a:p>
          <a:r>
            <a:rPr lang="en-US" dirty="0"/>
            <a:t>Onboarding</a:t>
          </a:r>
        </a:p>
      </dgm:t>
    </dgm:pt>
    <dgm:pt modelId="{0298215D-7C15-AD41-8EC8-F88A4E10AE77}" type="parTrans" cxnId="{3FFA9B29-6517-A44F-B729-DFE5C4BCC8A3}">
      <dgm:prSet/>
      <dgm:spPr/>
      <dgm:t>
        <a:bodyPr/>
        <a:lstStyle/>
        <a:p>
          <a:endParaRPr lang="en-US"/>
        </a:p>
      </dgm:t>
    </dgm:pt>
    <dgm:pt modelId="{776F4B7F-7FFC-0949-9A15-905BD761FB6D}" type="sibTrans" cxnId="{3FFA9B29-6517-A44F-B729-DFE5C4BCC8A3}">
      <dgm:prSet/>
      <dgm:spPr/>
      <dgm:t>
        <a:bodyPr/>
        <a:lstStyle/>
        <a:p>
          <a:endParaRPr lang="en-US"/>
        </a:p>
      </dgm:t>
    </dgm:pt>
    <dgm:pt modelId="{AEECEF6D-70F0-A346-B29B-90FB35AAAE2D}">
      <dgm:prSet phldrT="[Text]"/>
      <dgm:spPr/>
      <dgm:t>
        <a:bodyPr/>
        <a:lstStyle/>
        <a:p>
          <a:r>
            <a:rPr lang="en-US" dirty="0"/>
            <a:t>May be virtual or on site</a:t>
          </a:r>
        </a:p>
      </dgm:t>
    </dgm:pt>
    <dgm:pt modelId="{85111D8D-E46C-6B4D-92C7-DD1D818B6BB9}" type="parTrans" cxnId="{D3D7361D-7BDF-424E-8200-2130E085B776}">
      <dgm:prSet/>
      <dgm:spPr/>
      <dgm:t>
        <a:bodyPr/>
        <a:lstStyle/>
        <a:p>
          <a:endParaRPr lang="en-US"/>
        </a:p>
      </dgm:t>
    </dgm:pt>
    <dgm:pt modelId="{F1C67AD4-DF8A-B448-98BA-BFFB003675A2}" type="sibTrans" cxnId="{D3D7361D-7BDF-424E-8200-2130E085B776}">
      <dgm:prSet/>
      <dgm:spPr/>
      <dgm:t>
        <a:bodyPr/>
        <a:lstStyle/>
        <a:p>
          <a:endParaRPr lang="en-US"/>
        </a:p>
      </dgm:t>
    </dgm:pt>
    <dgm:pt modelId="{E1A8F649-195F-2940-A9D0-776BA8F6DEB0}">
      <dgm:prSet phldrT="[Text]"/>
      <dgm:spPr/>
      <dgm:t>
        <a:bodyPr/>
        <a:lstStyle/>
        <a:p>
          <a:r>
            <a:rPr lang="en-US" dirty="0"/>
            <a:t>Return any materials, notes may be discarded</a:t>
          </a:r>
        </a:p>
      </dgm:t>
    </dgm:pt>
    <dgm:pt modelId="{85ABCCB7-A292-7A40-B59B-10C9626BE524}" type="parTrans" cxnId="{016BF683-CDBB-4548-82B3-657202D0F1E2}">
      <dgm:prSet/>
      <dgm:spPr/>
      <dgm:t>
        <a:bodyPr/>
        <a:lstStyle/>
        <a:p>
          <a:endParaRPr lang="en-US"/>
        </a:p>
      </dgm:t>
    </dgm:pt>
    <dgm:pt modelId="{01C078DB-53FE-3C44-B797-628ADFCB78CE}" type="sibTrans" cxnId="{016BF683-CDBB-4548-82B3-657202D0F1E2}">
      <dgm:prSet/>
      <dgm:spPr/>
      <dgm:t>
        <a:bodyPr/>
        <a:lstStyle/>
        <a:p>
          <a:endParaRPr lang="en-US"/>
        </a:p>
      </dgm:t>
    </dgm:pt>
    <dgm:pt modelId="{23D9D213-5C4C-C24A-8930-1A90A3849CDE}">
      <dgm:prSet/>
      <dgm:spPr/>
      <dgm:t>
        <a:bodyPr/>
        <a:lstStyle/>
        <a:p>
          <a:r>
            <a:rPr lang="en-US" dirty="0"/>
            <a:t>HR or Hiring Manager make offer.</a:t>
          </a:r>
        </a:p>
      </dgm:t>
    </dgm:pt>
    <dgm:pt modelId="{29A4D9A8-D403-D643-A694-2FD502A865CC}" type="parTrans" cxnId="{EE1F4442-623B-0E41-8540-90C315BC1E4B}">
      <dgm:prSet/>
      <dgm:spPr/>
      <dgm:t>
        <a:bodyPr/>
        <a:lstStyle/>
        <a:p>
          <a:endParaRPr lang="en-US"/>
        </a:p>
      </dgm:t>
    </dgm:pt>
    <dgm:pt modelId="{8B14966C-9CDA-B742-800A-EE38BE0180C8}" type="sibTrans" cxnId="{EE1F4442-623B-0E41-8540-90C315BC1E4B}">
      <dgm:prSet/>
      <dgm:spPr/>
      <dgm:t>
        <a:bodyPr/>
        <a:lstStyle/>
        <a:p>
          <a:endParaRPr lang="en-US"/>
        </a:p>
      </dgm:t>
    </dgm:pt>
    <dgm:pt modelId="{EBB8D400-D1FD-5A4D-994C-EC00C9B814B3}">
      <dgm:prSet/>
      <dgm:spPr/>
      <dgm:t>
        <a:bodyPr/>
        <a:lstStyle/>
        <a:p>
          <a:r>
            <a:rPr lang="en-US" dirty="0"/>
            <a:t>Employee begins onboarding after acceptance.</a:t>
          </a:r>
        </a:p>
      </dgm:t>
    </dgm:pt>
    <dgm:pt modelId="{14EDE2E5-FBF4-BF48-8F93-A7D480F82F2E}" type="parTrans" cxnId="{0BFFEBDA-4BC0-A24B-BB8E-B27CF58273E4}">
      <dgm:prSet/>
      <dgm:spPr/>
      <dgm:t>
        <a:bodyPr/>
        <a:lstStyle/>
        <a:p>
          <a:endParaRPr lang="en-US"/>
        </a:p>
      </dgm:t>
    </dgm:pt>
    <dgm:pt modelId="{A8C04E8A-B274-344A-BB09-4D89D8FA239A}" type="sibTrans" cxnId="{0BFFEBDA-4BC0-A24B-BB8E-B27CF58273E4}">
      <dgm:prSet/>
      <dgm:spPr/>
      <dgm:t>
        <a:bodyPr/>
        <a:lstStyle/>
        <a:p>
          <a:endParaRPr lang="en-US"/>
        </a:p>
      </dgm:t>
    </dgm:pt>
    <dgm:pt modelId="{4E0FA1D0-16E4-0D44-B77D-E58374608CB3}">
      <dgm:prSet/>
      <dgm:spPr/>
      <dgm:t>
        <a:bodyPr/>
        <a:lstStyle/>
        <a:p>
          <a:r>
            <a:rPr lang="en-US" dirty="0"/>
            <a:t>HR paperwork and learning begins on NIU and the new job.</a:t>
          </a:r>
        </a:p>
      </dgm:t>
    </dgm:pt>
    <dgm:pt modelId="{2FB35258-69E7-8745-B8EA-778BDDCACFF2}" type="parTrans" cxnId="{55C8C13D-5261-1F49-8996-CE82E0D84EC8}">
      <dgm:prSet/>
      <dgm:spPr/>
      <dgm:t>
        <a:bodyPr/>
        <a:lstStyle/>
        <a:p>
          <a:endParaRPr lang="en-US"/>
        </a:p>
      </dgm:t>
    </dgm:pt>
    <dgm:pt modelId="{C5D9FC62-C6C3-C843-AC33-A8B4B56D5B0A}" type="sibTrans" cxnId="{55C8C13D-5261-1F49-8996-CE82E0D84EC8}">
      <dgm:prSet/>
      <dgm:spPr/>
      <dgm:t>
        <a:bodyPr/>
        <a:lstStyle/>
        <a:p>
          <a:endParaRPr lang="en-US"/>
        </a:p>
      </dgm:t>
    </dgm:pt>
    <dgm:pt modelId="{47249CEA-39A8-5344-96BB-5377A185E276}" type="pres">
      <dgm:prSet presAssocID="{180D1EBC-EF9C-BA4E-A699-5E2032BACCB8}" presName="linearFlow" presStyleCnt="0">
        <dgm:presLayoutVars>
          <dgm:dir/>
          <dgm:animLvl val="lvl"/>
          <dgm:resizeHandles val="exact"/>
        </dgm:presLayoutVars>
      </dgm:prSet>
      <dgm:spPr/>
    </dgm:pt>
    <dgm:pt modelId="{FF7B6BFF-00DD-8943-9FCD-59759943EAA5}" type="pres">
      <dgm:prSet presAssocID="{33218A25-D20F-1342-B4D9-6D25B121CC61}" presName="composite" presStyleCnt="0"/>
      <dgm:spPr/>
    </dgm:pt>
    <dgm:pt modelId="{1F9776F1-BB7B-844F-BFD3-BCC1C6BE0267}" type="pres">
      <dgm:prSet presAssocID="{33218A25-D20F-1342-B4D9-6D25B121CC61}" presName="parTx" presStyleLbl="node1" presStyleIdx="0" presStyleCnt="5">
        <dgm:presLayoutVars>
          <dgm:chMax val="0"/>
          <dgm:chPref val="0"/>
          <dgm:bulletEnabled val="1"/>
        </dgm:presLayoutVars>
      </dgm:prSet>
      <dgm:spPr/>
    </dgm:pt>
    <dgm:pt modelId="{1FCF23DE-EC52-9947-9B04-20BBD64E2C1C}" type="pres">
      <dgm:prSet presAssocID="{33218A25-D20F-1342-B4D9-6D25B121CC61}" presName="parSh" presStyleLbl="node1" presStyleIdx="0" presStyleCnt="5"/>
      <dgm:spPr/>
    </dgm:pt>
    <dgm:pt modelId="{57B7220C-7C71-6A4C-8F44-665D588A3661}" type="pres">
      <dgm:prSet presAssocID="{33218A25-D20F-1342-B4D9-6D25B121CC61}" presName="desTx" presStyleLbl="fgAcc1" presStyleIdx="0" presStyleCnt="5">
        <dgm:presLayoutVars>
          <dgm:bulletEnabled val="1"/>
        </dgm:presLayoutVars>
      </dgm:prSet>
      <dgm:spPr/>
    </dgm:pt>
    <dgm:pt modelId="{5C3219DC-1AC0-6D42-AADA-0DC285914BF6}" type="pres">
      <dgm:prSet presAssocID="{1D6E8172-19C7-CA44-AC14-CB8CB20DD81A}" presName="sibTrans" presStyleLbl="sibTrans2D1" presStyleIdx="0" presStyleCnt="4"/>
      <dgm:spPr/>
    </dgm:pt>
    <dgm:pt modelId="{FFEB5D2B-92B2-1042-A9FA-5D2CC2CB7940}" type="pres">
      <dgm:prSet presAssocID="{1D6E8172-19C7-CA44-AC14-CB8CB20DD81A}" presName="connTx" presStyleLbl="sibTrans2D1" presStyleIdx="0" presStyleCnt="4"/>
      <dgm:spPr/>
    </dgm:pt>
    <dgm:pt modelId="{6B7E32E5-792D-3E47-8B8B-DF5D39D21F95}" type="pres">
      <dgm:prSet presAssocID="{A32336C5-4070-F74D-92A1-8BD8ED68D0A4}" presName="composite" presStyleCnt="0"/>
      <dgm:spPr/>
    </dgm:pt>
    <dgm:pt modelId="{93FAB6C6-11A0-B342-A706-6ADA539FF6CF}" type="pres">
      <dgm:prSet presAssocID="{A32336C5-4070-F74D-92A1-8BD8ED68D0A4}" presName="parTx" presStyleLbl="node1" presStyleIdx="0" presStyleCnt="5">
        <dgm:presLayoutVars>
          <dgm:chMax val="0"/>
          <dgm:chPref val="0"/>
          <dgm:bulletEnabled val="1"/>
        </dgm:presLayoutVars>
      </dgm:prSet>
      <dgm:spPr/>
    </dgm:pt>
    <dgm:pt modelId="{13D84AFF-D006-F446-A1B6-E8C893163645}" type="pres">
      <dgm:prSet presAssocID="{A32336C5-4070-F74D-92A1-8BD8ED68D0A4}" presName="parSh" presStyleLbl="node1" presStyleIdx="1" presStyleCnt="5"/>
      <dgm:spPr/>
    </dgm:pt>
    <dgm:pt modelId="{9537AC49-8EE2-984E-A93A-8F9F5BE0D626}" type="pres">
      <dgm:prSet presAssocID="{A32336C5-4070-F74D-92A1-8BD8ED68D0A4}" presName="desTx" presStyleLbl="fgAcc1" presStyleIdx="1" presStyleCnt="5">
        <dgm:presLayoutVars>
          <dgm:bulletEnabled val="1"/>
        </dgm:presLayoutVars>
      </dgm:prSet>
      <dgm:spPr/>
    </dgm:pt>
    <dgm:pt modelId="{1FEC136F-82D7-174D-9B8C-C9C3AD661E98}" type="pres">
      <dgm:prSet presAssocID="{F2560DE5-E2A8-BA4D-BAF9-B8B06310BB5C}" presName="sibTrans" presStyleLbl="sibTrans2D1" presStyleIdx="1" presStyleCnt="4"/>
      <dgm:spPr/>
    </dgm:pt>
    <dgm:pt modelId="{FDA687DF-A3A7-BB42-90E0-E802B7D088B5}" type="pres">
      <dgm:prSet presAssocID="{F2560DE5-E2A8-BA4D-BAF9-B8B06310BB5C}" presName="connTx" presStyleLbl="sibTrans2D1" presStyleIdx="1" presStyleCnt="4"/>
      <dgm:spPr/>
    </dgm:pt>
    <dgm:pt modelId="{0502023F-799A-A14B-8BA2-1F7807679270}" type="pres">
      <dgm:prSet presAssocID="{89C36151-76A5-DE40-90FC-3813C7091273}" presName="composite" presStyleCnt="0"/>
      <dgm:spPr/>
    </dgm:pt>
    <dgm:pt modelId="{20A65A25-9F49-814C-A3EB-4679158A38EF}" type="pres">
      <dgm:prSet presAssocID="{89C36151-76A5-DE40-90FC-3813C7091273}" presName="parTx" presStyleLbl="node1" presStyleIdx="1" presStyleCnt="5">
        <dgm:presLayoutVars>
          <dgm:chMax val="0"/>
          <dgm:chPref val="0"/>
          <dgm:bulletEnabled val="1"/>
        </dgm:presLayoutVars>
      </dgm:prSet>
      <dgm:spPr/>
    </dgm:pt>
    <dgm:pt modelId="{F421C590-2527-FD4F-B594-DD9C7972ED23}" type="pres">
      <dgm:prSet presAssocID="{89C36151-76A5-DE40-90FC-3813C7091273}" presName="parSh" presStyleLbl="node1" presStyleIdx="2" presStyleCnt="5"/>
      <dgm:spPr/>
    </dgm:pt>
    <dgm:pt modelId="{A65407D7-E836-E448-ABDC-24BFCF001405}" type="pres">
      <dgm:prSet presAssocID="{89C36151-76A5-DE40-90FC-3813C7091273}" presName="desTx" presStyleLbl="fgAcc1" presStyleIdx="2" presStyleCnt="5">
        <dgm:presLayoutVars>
          <dgm:bulletEnabled val="1"/>
        </dgm:presLayoutVars>
      </dgm:prSet>
      <dgm:spPr/>
    </dgm:pt>
    <dgm:pt modelId="{0E0FB377-9A22-554E-9F0C-48FDBBB36773}" type="pres">
      <dgm:prSet presAssocID="{0423D5D2-5BEE-6F46-AAE1-E80C05636249}" presName="sibTrans" presStyleLbl="sibTrans2D1" presStyleIdx="2" presStyleCnt="4"/>
      <dgm:spPr/>
    </dgm:pt>
    <dgm:pt modelId="{DD5A47C0-AEAE-6A4E-B0C2-3591B18944AC}" type="pres">
      <dgm:prSet presAssocID="{0423D5D2-5BEE-6F46-AAE1-E80C05636249}" presName="connTx" presStyleLbl="sibTrans2D1" presStyleIdx="2" presStyleCnt="4"/>
      <dgm:spPr/>
    </dgm:pt>
    <dgm:pt modelId="{DBEAE478-05F7-9D4E-A0C1-DB9BAC6160A5}" type="pres">
      <dgm:prSet presAssocID="{3B3F2667-DC78-0C43-AEFC-D94CAB8F5932}" presName="composite" presStyleCnt="0"/>
      <dgm:spPr/>
    </dgm:pt>
    <dgm:pt modelId="{3179364B-DEB2-FE41-A680-3EA817CB3ACE}" type="pres">
      <dgm:prSet presAssocID="{3B3F2667-DC78-0C43-AEFC-D94CAB8F5932}" presName="parTx" presStyleLbl="node1" presStyleIdx="2" presStyleCnt="5">
        <dgm:presLayoutVars>
          <dgm:chMax val="0"/>
          <dgm:chPref val="0"/>
          <dgm:bulletEnabled val="1"/>
        </dgm:presLayoutVars>
      </dgm:prSet>
      <dgm:spPr/>
    </dgm:pt>
    <dgm:pt modelId="{6D202CB3-4B30-814F-A8D3-4830245895CB}" type="pres">
      <dgm:prSet presAssocID="{3B3F2667-DC78-0C43-AEFC-D94CAB8F5932}" presName="parSh" presStyleLbl="node1" presStyleIdx="3" presStyleCnt="5"/>
      <dgm:spPr/>
    </dgm:pt>
    <dgm:pt modelId="{E37C8962-7B7F-D34D-AC94-CEDD76031F55}" type="pres">
      <dgm:prSet presAssocID="{3B3F2667-DC78-0C43-AEFC-D94CAB8F5932}" presName="desTx" presStyleLbl="fgAcc1" presStyleIdx="3" presStyleCnt="5">
        <dgm:presLayoutVars>
          <dgm:bulletEnabled val="1"/>
        </dgm:presLayoutVars>
      </dgm:prSet>
      <dgm:spPr/>
    </dgm:pt>
    <dgm:pt modelId="{ED787E93-B4BE-5548-8DC2-EB24788FCF7A}" type="pres">
      <dgm:prSet presAssocID="{7C4E9EF1-67C2-4D4B-8D21-CE49C12D8538}" presName="sibTrans" presStyleLbl="sibTrans2D1" presStyleIdx="3" presStyleCnt="4"/>
      <dgm:spPr/>
    </dgm:pt>
    <dgm:pt modelId="{68D68682-D970-5940-AF1B-74993BBC5FD9}" type="pres">
      <dgm:prSet presAssocID="{7C4E9EF1-67C2-4D4B-8D21-CE49C12D8538}" presName="connTx" presStyleLbl="sibTrans2D1" presStyleIdx="3" presStyleCnt="4"/>
      <dgm:spPr/>
    </dgm:pt>
    <dgm:pt modelId="{9F4B0E68-B776-2B45-AE17-A2A767F4EE26}" type="pres">
      <dgm:prSet presAssocID="{4418715D-53B4-204B-B0BC-7855009D7B41}" presName="composite" presStyleCnt="0"/>
      <dgm:spPr/>
    </dgm:pt>
    <dgm:pt modelId="{6F2098A3-D79E-A345-8F32-1AA7BD6CBB00}" type="pres">
      <dgm:prSet presAssocID="{4418715D-53B4-204B-B0BC-7855009D7B41}" presName="parTx" presStyleLbl="node1" presStyleIdx="3" presStyleCnt="5">
        <dgm:presLayoutVars>
          <dgm:chMax val="0"/>
          <dgm:chPref val="0"/>
          <dgm:bulletEnabled val="1"/>
        </dgm:presLayoutVars>
      </dgm:prSet>
      <dgm:spPr/>
    </dgm:pt>
    <dgm:pt modelId="{20B05239-8918-A749-8BD5-662E6291D870}" type="pres">
      <dgm:prSet presAssocID="{4418715D-53B4-204B-B0BC-7855009D7B41}" presName="parSh" presStyleLbl="node1" presStyleIdx="4" presStyleCnt="5"/>
      <dgm:spPr/>
    </dgm:pt>
    <dgm:pt modelId="{00FC0BEC-9A64-0E40-985C-A445B293F490}" type="pres">
      <dgm:prSet presAssocID="{4418715D-53B4-204B-B0BC-7855009D7B41}" presName="desTx" presStyleLbl="fgAcc1" presStyleIdx="4" presStyleCnt="5">
        <dgm:presLayoutVars>
          <dgm:bulletEnabled val="1"/>
        </dgm:presLayoutVars>
      </dgm:prSet>
      <dgm:spPr/>
    </dgm:pt>
  </dgm:ptLst>
  <dgm:cxnLst>
    <dgm:cxn modelId="{78F58904-798D-CF4B-8402-D056E8B60815}" srcId="{A32336C5-4070-F74D-92A1-8BD8ED68D0A4}" destId="{89C35054-D926-5D4B-8137-2856018F46B4}" srcOrd="0" destOrd="0" parTransId="{69FC9A2F-EB3B-6D41-9DF7-EBC2B440D879}" sibTransId="{4E2F83E0-70D2-3A40-B08C-D1CE6D673021}"/>
    <dgm:cxn modelId="{D6E3230D-8E15-354A-90B8-457187DCAE91}" type="presOf" srcId="{EBB8D400-D1FD-5A4D-994C-EC00C9B814B3}" destId="{E37C8962-7B7F-D34D-AC94-CEDD76031F55}" srcOrd="0" destOrd="1" presId="urn:microsoft.com/office/officeart/2005/8/layout/process3"/>
    <dgm:cxn modelId="{56E6C40F-7DA5-1B41-A1CB-B685D2457A7A}" srcId="{180D1EBC-EF9C-BA4E-A699-5E2032BACCB8}" destId="{33218A25-D20F-1342-B4D9-6D25B121CC61}" srcOrd="0" destOrd="0" parTransId="{5393622A-489B-6746-9981-EB03E38D31A7}" sibTransId="{1D6E8172-19C7-CA44-AC14-CB8CB20DD81A}"/>
    <dgm:cxn modelId="{DF533610-F9F9-A34E-B3A5-009200D55BCE}" type="presOf" srcId="{1D6E8172-19C7-CA44-AC14-CB8CB20DD81A}" destId="{FFEB5D2B-92B2-1042-A9FA-5D2CC2CB7940}" srcOrd="1" destOrd="0" presId="urn:microsoft.com/office/officeart/2005/8/layout/process3"/>
    <dgm:cxn modelId="{49112B17-9A21-2E43-B6BB-BDF0BFE182F6}" type="presOf" srcId="{6BC6DB3E-E548-924E-BF9E-96C5781AEF93}" destId="{57B7220C-7C71-6A4C-8F44-665D588A3661}" srcOrd="0" destOrd="0" presId="urn:microsoft.com/office/officeart/2005/8/layout/process3"/>
    <dgm:cxn modelId="{D3D7361D-7BDF-424E-8200-2130E085B776}" srcId="{33218A25-D20F-1342-B4D9-6D25B121CC61}" destId="{AEECEF6D-70F0-A346-B29B-90FB35AAAE2D}" srcOrd="1" destOrd="0" parTransId="{85111D8D-E46C-6B4D-92C7-DD1D818B6BB9}" sibTransId="{F1C67AD4-DF8A-B448-98BA-BFFB003675A2}"/>
    <dgm:cxn modelId="{BCD6AE1E-9AF2-4B42-9CFE-0D9D432ABB49}" type="presOf" srcId="{3B3F2667-DC78-0C43-AEFC-D94CAB8F5932}" destId="{3179364B-DEB2-FE41-A680-3EA817CB3ACE}" srcOrd="0" destOrd="0" presId="urn:microsoft.com/office/officeart/2005/8/layout/process3"/>
    <dgm:cxn modelId="{9D286427-C499-2A4C-8302-CC7846C39246}" type="presOf" srcId="{4E0FA1D0-16E4-0D44-B77D-E58374608CB3}" destId="{00FC0BEC-9A64-0E40-985C-A445B293F490}" srcOrd="0" destOrd="0" presId="urn:microsoft.com/office/officeart/2005/8/layout/process3"/>
    <dgm:cxn modelId="{3FFA9B29-6517-A44F-B729-DFE5C4BCC8A3}" srcId="{180D1EBC-EF9C-BA4E-A699-5E2032BACCB8}" destId="{4418715D-53B4-204B-B0BC-7855009D7B41}" srcOrd="4" destOrd="0" parTransId="{0298215D-7C15-AD41-8EC8-F88A4E10AE77}" sibTransId="{776F4B7F-7FFC-0949-9A15-905BD761FB6D}"/>
    <dgm:cxn modelId="{7E9DBF30-1C5F-204A-BB20-7636E8F93544}" srcId="{180D1EBC-EF9C-BA4E-A699-5E2032BACCB8}" destId="{3B3F2667-DC78-0C43-AEFC-D94CAB8F5932}" srcOrd="3" destOrd="0" parTransId="{66D0E6FA-1132-6746-BCEB-CC7ADA2C9276}" sibTransId="{7C4E9EF1-67C2-4D4B-8D21-CE49C12D8538}"/>
    <dgm:cxn modelId="{3E782E3A-76D3-CD42-B75F-AB608C72C56E}" type="presOf" srcId="{0423D5D2-5BEE-6F46-AAE1-E80C05636249}" destId="{0E0FB377-9A22-554E-9F0C-48FDBBB36773}" srcOrd="0" destOrd="0" presId="urn:microsoft.com/office/officeart/2005/8/layout/process3"/>
    <dgm:cxn modelId="{55C8C13D-5261-1F49-8996-CE82E0D84EC8}" srcId="{4418715D-53B4-204B-B0BC-7855009D7B41}" destId="{4E0FA1D0-16E4-0D44-B77D-E58374608CB3}" srcOrd="0" destOrd="0" parTransId="{2FB35258-69E7-8745-B8EA-778BDDCACFF2}" sibTransId="{C5D9FC62-C6C3-C843-AC33-A8B4B56D5B0A}"/>
    <dgm:cxn modelId="{4C06CB40-E9A9-CF43-BB5B-502EEE2A50D9}" type="presOf" srcId="{0423D5D2-5BEE-6F46-AAE1-E80C05636249}" destId="{DD5A47C0-AEAE-6A4E-B0C2-3591B18944AC}" srcOrd="1" destOrd="0" presId="urn:microsoft.com/office/officeart/2005/8/layout/process3"/>
    <dgm:cxn modelId="{EE1F4442-623B-0E41-8540-90C315BC1E4B}" srcId="{3B3F2667-DC78-0C43-AEFC-D94CAB8F5932}" destId="{23D9D213-5C4C-C24A-8930-1A90A3849CDE}" srcOrd="0" destOrd="0" parTransId="{29A4D9A8-D403-D643-A694-2FD502A865CC}" sibTransId="{8B14966C-9CDA-B742-800A-EE38BE0180C8}"/>
    <dgm:cxn modelId="{8F459042-A319-B740-B4EF-11B9E651B298}" srcId="{89C36151-76A5-DE40-90FC-3813C7091273}" destId="{30CF0534-135F-FD49-B668-8E6B3F35CDDB}" srcOrd="0" destOrd="0" parTransId="{856932CA-FB14-0046-9567-07F2DA5EFB5A}" sibTransId="{37AD7238-BEDF-6D48-8B74-FFBAD89EF87F}"/>
    <dgm:cxn modelId="{B9440649-4646-544D-9348-B0C8ED51904F}" type="presOf" srcId="{33218A25-D20F-1342-B4D9-6D25B121CC61}" destId="{1F9776F1-BB7B-844F-BFD3-BCC1C6BE0267}" srcOrd="0" destOrd="0" presId="urn:microsoft.com/office/officeart/2005/8/layout/process3"/>
    <dgm:cxn modelId="{055C026B-A7C9-CE4B-82A7-265E9FFF7F2C}" type="presOf" srcId="{4418715D-53B4-204B-B0BC-7855009D7B41}" destId="{20B05239-8918-A749-8BD5-662E6291D870}" srcOrd="1" destOrd="0" presId="urn:microsoft.com/office/officeart/2005/8/layout/process3"/>
    <dgm:cxn modelId="{4125ED6B-5C16-7142-B7DF-93E7814872F7}" type="presOf" srcId="{E1A8F649-195F-2940-A9D0-776BA8F6DEB0}" destId="{A65407D7-E836-E448-ABDC-24BFCF001405}" srcOrd="0" destOrd="1" presId="urn:microsoft.com/office/officeart/2005/8/layout/process3"/>
    <dgm:cxn modelId="{06D3634C-D9C9-0D4A-89F8-EE09236DB4AE}" type="presOf" srcId="{33218A25-D20F-1342-B4D9-6D25B121CC61}" destId="{1FCF23DE-EC52-9947-9B04-20BBD64E2C1C}" srcOrd="1" destOrd="0" presId="urn:microsoft.com/office/officeart/2005/8/layout/process3"/>
    <dgm:cxn modelId="{0D749074-E0F0-8F4E-8294-B38B1C3FDFC6}" type="presOf" srcId="{F2560DE5-E2A8-BA4D-BAF9-B8B06310BB5C}" destId="{1FEC136F-82D7-174D-9B8C-C9C3AD661E98}" srcOrd="0" destOrd="0" presId="urn:microsoft.com/office/officeart/2005/8/layout/process3"/>
    <dgm:cxn modelId="{1221FB58-EB0D-C545-A6EA-B1E44FDF57A9}" type="presOf" srcId="{89C36151-76A5-DE40-90FC-3813C7091273}" destId="{20A65A25-9F49-814C-A3EB-4679158A38EF}" srcOrd="0" destOrd="0" presId="urn:microsoft.com/office/officeart/2005/8/layout/process3"/>
    <dgm:cxn modelId="{EEBC577A-441A-D244-B379-A9AF7A04E69C}" srcId="{180D1EBC-EF9C-BA4E-A699-5E2032BACCB8}" destId="{89C36151-76A5-DE40-90FC-3813C7091273}" srcOrd="2" destOrd="0" parTransId="{D8935C1B-7F51-5946-BE5F-90EB08012C50}" sibTransId="{0423D5D2-5BEE-6F46-AAE1-E80C05636249}"/>
    <dgm:cxn modelId="{016BF683-CDBB-4548-82B3-657202D0F1E2}" srcId="{89C36151-76A5-DE40-90FC-3813C7091273}" destId="{E1A8F649-195F-2940-A9D0-776BA8F6DEB0}" srcOrd="1" destOrd="0" parTransId="{85ABCCB7-A292-7A40-B59B-10C9626BE524}" sibTransId="{01C078DB-53FE-3C44-B797-628ADFCB78CE}"/>
    <dgm:cxn modelId="{B6E39987-8C88-9349-A42F-1139388315E3}" type="presOf" srcId="{A32336C5-4070-F74D-92A1-8BD8ED68D0A4}" destId="{13D84AFF-D006-F446-A1B6-E8C893163645}" srcOrd="1" destOrd="0" presId="urn:microsoft.com/office/officeart/2005/8/layout/process3"/>
    <dgm:cxn modelId="{47DDF58D-7D7C-624B-99E5-36D7F31DD16B}" srcId="{33218A25-D20F-1342-B4D9-6D25B121CC61}" destId="{6BC6DB3E-E548-924E-BF9E-96C5781AEF93}" srcOrd="0" destOrd="0" parTransId="{F97E2DAB-7B41-4D4C-A77D-9E7B09F6D7C6}" sibTransId="{327AF134-F5E4-C042-B56B-FC78EADD195B}"/>
    <dgm:cxn modelId="{6DB5039B-FC3E-A84E-A8D6-3173C97396C4}" type="presOf" srcId="{F2560DE5-E2A8-BA4D-BAF9-B8B06310BB5C}" destId="{FDA687DF-A3A7-BB42-90E0-E802B7D088B5}" srcOrd="1" destOrd="0" presId="urn:microsoft.com/office/officeart/2005/8/layout/process3"/>
    <dgm:cxn modelId="{4FE4BCA0-3AEC-F947-9E7B-34B41D275EC6}" type="presOf" srcId="{7C4E9EF1-67C2-4D4B-8D21-CE49C12D8538}" destId="{68D68682-D970-5940-AF1B-74993BBC5FD9}" srcOrd="1" destOrd="0" presId="urn:microsoft.com/office/officeart/2005/8/layout/process3"/>
    <dgm:cxn modelId="{264405A9-A5EA-FE4B-BC5A-51E67092A5A1}" type="presOf" srcId="{1D6E8172-19C7-CA44-AC14-CB8CB20DD81A}" destId="{5C3219DC-1AC0-6D42-AADA-0DC285914BF6}" srcOrd="0" destOrd="0" presId="urn:microsoft.com/office/officeart/2005/8/layout/process3"/>
    <dgm:cxn modelId="{3AAC7EAC-B064-BD4C-A120-B12719B8F138}" type="presOf" srcId="{23D9D213-5C4C-C24A-8930-1A90A3849CDE}" destId="{E37C8962-7B7F-D34D-AC94-CEDD76031F55}" srcOrd="0" destOrd="0" presId="urn:microsoft.com/office/officeart/2005/8/layout/process3"/>
    <dgm:cxn modelId="{2D85CCAF-F24A-BE47-AC2E-AE9D0385F984}" type="presOf" srcId="{89C35054-D926-5D4B-8137-2856018F46B4}" destId="{9537AC49-8EE2-984E-A93A-8F9F5BE0D626}" srcOrd="0" destOrd="0" presId="urn:microsoft.com/office/officeart/2005/8/layout/process3"/>
    <dgm:cxn modelId="{0A446AB5-73F6-7E4D-83D8-3EB58489A55A}" type="presOf" srcId="{180D1EBC-EF9C-BA4E-A699-5E2032BACCB8}" destId="{47249CEA-39A8-5344-96BB-5377A185E276}" srcOrd="0" destOrd="0" presId="urn:microsoft.com/office/officeart/2005/8/layout/process3"/>
    <dgm:cxn modelId="{B715D6B6-8F3B-5A42-8054-A89F0914CB70}" type="presOf" srcId="{A32336C5-4070-F74D-92A1-8BD8ED68D0A4}" destId="{93FAB6C6-11A0-B342-A706-6ADA539FF6CF}" srcOrd="0" destOrd="0" presId="urn:microsoft.com/office/officeart/2005/8/layout/process3"/>
    <dgm:cxn modelId="{F8849ABA-8822-6548-BE7E-E91F935CE53C}" srcId="{180D1EBC-EF9C-BA4E-A699-5E2032BACCB8}" destId="{A32336C5-4070-F74D-92A1-8BD8ED68D0A4}" srcOrd="1" destOrd="0" parTransId="{A536F234-EDB0-E34E-AF87-7AA4B68A98F4}" sibTransId="{F2560DE5-E2A8-BA4D-BAF9-B8B06310BB5C}"/>
    <dgm:cxn modelId="{296B68C1-B9D8-D54E-9907-17E582153B00}" type="presOf" srcId="{4418715D-53B4-204B-B0BC-7855009D7B41}" destId="{6F2098A3-D79E-A345-8F32-1AA7BD6CBB00}" srcOrd="0" destOrd="0" presId="urn:microsoft.com/office/officeart/2005/8/layout/process3"/>
    <dgm:cxn modelId="{FCA1AFCF-9DBC-9F42-98A5-6E6DC52955B5}" type="presOf" srcId="{30CF0534-135F-FD49-B668-8E6B3F35CDDB}" destId="{A65407D7-E836-E448-ABDC-24BFCF001405}" srcOrd="0" destOrd="0" presId="urn:microsoft.com/office/officeart/2005/8/layout/process3"/>
    <dgm:cxn modelId="{0BFFEBDA-4BC0-A24B-BB8E-B27CF58273E4}" srcId="{3B3F2667-DC78-0C43-AEFC-D94CAB8F5932}" destId="{EBB8D400-D1FD-5A4D-994C-EC00C9B814B3}" srcOrd="1" destOrd="0" parTransId="{14EDE2E5-FBF4-BF48-8F93-A7D480F82F2E}" sibTransId="{A8C04E8A-B274-344A-BB09-4D89D8FA239A}"/>
    <dgm:cxn modelId="{142B60DE-C3D6-114C-A9C3-D20569EFB020}" type="presOf" srcId="{7C4E9EF1-67C2-4D4B-8D21-CE49C12D8538}" destId="{ED787E93-B4BE-5548-8DC2-EB24788FCF7A}" srcOrd="0" destOrd="0" presId="urn:microsoft.com/office/officeart/2005/8/layout/process3"/>
    <dgm:cxn modelId="{E12967E6-AA7B-774B-9156-FFDDD300FB72}" type="presOf" srcId="{AEECEF6D-70F0-A346-B29B-90FB35AAAE2D}" destId="{57B7220C-7C71-6A4C-8F44-665D588A3661}" srcOrd="0" destOrd="1" presId="urn:microsoft.com/office/officeart/2005/8/layout/process3"/>
    <dgm:cxn modelId="{ACF383F1-59DF-0E42-9B22-552A169D540B}" type="presOf" srcId="{89C36151-76A5-DE40-90FC-3813C7091273}" destId="{F421C590-2527-FD4F-B594-DD9C7972ED23}" srcOrd="1" destOrd="0" presId="urn:microsoft.com/office/officeart/2005/8/layout/process3"/>
    <dgm:cxn modelId="{9DA004F9-D48F-554D-822D-148FCF40C5B6}" type="presOf" srcId="{3B3F2667-DC78-0C43-AEFC-D94CAB8F5932}" destId="{6D202CB3-4B30-814F-A8D3-4830245895CB}" srcOrd="1" destOrd="0" presId="urn:microsoft.com/office/officeart/2005/8/layout/process3"/>
    <dgm:cxn modelId="{1FE5B1E0-5CF9-AC4C-9B38-D66F9F6769E8}" type="presParOf" srcId="{47249CEA-39A8-5344-96BB-5377A185E276}" destId="{FF7B6BFF-00DD-8943-9FCD-59759943EAA5}" srcOrd="0" destOrd="0" presId="urn:microsoft.com/office/officeart/2005/8/layout/process3"/>
    <dgm:cxn modelId="{A4233F40-929C-3B46-93D7-F85A47636E95}" type="presParOf" srcId="{FF7B6BFF-00DD-8943-9FCD-59759943EAA5}" destId="{1F9776F1-BB7B-844F-BFD3-BCC1C6BE0267}" srcOrd="0" destOrd="0" presId="urn:microsoft.com/office/officeart/2005/8/layout/process3"/>
    <dgm:cxn modelId="{18FAAD4D-3361-8B48-B817-093B6447BF68}" type="presParOf" srcId="{FF7B6BFF-00DD-8943-9FCD-59759943EAA5}" destId="{1FCF23DE-EC52-9947-9B04-20BBD64E2C1C}" srcOrd="1" destOrd="0" presId="urn:microsoft.com/office/officeart/2005/8/layout/process3"/>
    <dgm:cxn modelId="{0DEC61FC-BBCA-3845-A102-1F5EC96260FA}" type="presParOf" srcId="{FF7B6BFF-00DD-8943-9FCD-59759943EAA5}" destId="{57B7220C-7C71-6A4C-8F44-665D588A3661}" srcOrd="2" destOrd="0" presId="urn:microsoft.com/office/officeart/2005/8/layout/process3"/>
    <dgm:cxn modelId="{F4B25F28-B789-9E4F-9DDF-A71EBEFF6304}" type="presParOf" srcId="{47249CEA-39A8-5344-96BB-5377A185E276}" destId="{5C3219DC-1AC0-6D42-AADA-0DC285914BF6}" srcOrd="1" destOrd="0" presId="urn:microsoft.com/office/officeart/2005/8/layout/process3"/>
    <dgm:cxn modelId="{98E9E3EA-4DA3-3F4B-B8FA-09FE1F349A56}" type="presParOf" srcId="{5C3219DC-1AC0-6D42-AADA-0DC285914BF6}" destId="{FFEB5D2B-92B2-1042-A9FA-5D2CC2CB7940}" srcOrd="0" destOrd="0" presId="urn:microsoft.com/office/officeart/2005/8/layout/process3"/>
    <dgm:cxn modelId="{7C89BAFC-5227-0B4A-AEA5-5770AFD10D71}" type="presParOf" srcId="{47249CEA-39A8-5344-96BB-5377A185E276}" destId="{6B7E32E5-792D-3E47-8B8B-DF5D39D21F95}" srcOrd="2" destOrd="0" presId="urn:microsoft.com/office/officeart/2005/8/layout/process3"/>
    <dgm:cxn modelId="{6481CF40-F6CB-5E4E-B903-CEE79E6D6B8C}" type="presParOf" srcId="{6B7E32E5-792D-3E47-8B8B-DF5D39D21F95}" destId="{93FAB6C6-11A0-B342-A706-6ADA539FF6CF}" srcOrd="0" destOrd="0" presId="urn:microsoft.com/office/officeart/2005/8/layout/process3"/>
    <dgm:cxn modelId="{DC8BA6D4-7C8C-284C-8C9F-4FC60EDE24D5}" type="presParOf" srcId="{6B7E32E5-792D-3E47-8B8B-DF5D39D21F95}" destId="{13D84AFF-D006-F446-A1B6-E8C893163645}" srcOrd="1" destOrd="0" presId="urn:microsoft.com/office/officeart/2005/8/layout/process3"/>
    <dgm:cxn modelId="{B6A9DFBB-17FA-774F-AA6F-0887C9D42F17}" type="presParOf" srcId="{6B7E32E5-792D-3E47-8B8B-DF5D39D21F95}" destId="{9537AC49-8EE2-984E-A93A-8F9F5BE0D626}" srcOrd="2" destOrd="0" presId="urn:microsoft.com/office/officeart/2005/8/layout/process3"/>
    <dgm:cxn modelId="{EA46927D-1D8C-A74F-B42F-FC24F91649FA}" type="presParOf" srcId="{47249CEA-39A8-5344-96BB-5377A185E276}" destId="{1FEC136F-82D7-174D-9B8C-C9C3AD661E98}" srcOrd="3" destOrd="0" presId="urn:microsoft.com/office/officeart/2005/8/layout/process3"/>
    <dgm:cxn modelId="{4C4099EB-66A2-D842-BD10-51ECB2A3CAEA}" type="presParOf" srcId="{1FEC136F-82D7-174D-9B8C-C9C3AD661E98}" destId="{FDA687DF-A3A7-BB42-90E0-E802B7D088B5}" srcOrd="0" destOrd="0" presId="urn:microsoft.com/office/officeart/2005/8/layout/process3"/>
    <dgm:cxn modelId="{04AD51F4-FBE0-824B-8ECE-6D69058E47F2}" type="presParOf" srcId="{47249CEA-39A8-5344-96BB-5377A185E276}" destId="{0502023F-799A-A14B-8BA2-1F7807679270}" srcOrd="4" destOrd="0" presId="urn:microsoft.com/office/officeart/2005/8/layout/process3"/>
    <dgm:cxn modelId="{8090E77B-6217-4342-97FE-0993EAAF5362}" type="presParOf" srcId="{0502023F-799A-A14B-8BA2-1F7807679270}" destId="{20A65A25-9F49-814C-A3EB-4679158A38EF}" srcOrd="0" destOrd="0" presId="urn:microsoft.com/office/officeart/2005/8/layout/process3"/>
    <dgm:cxn modelId="{7422B1F8-8C84-5744-8981-16F3BC370548}" type="presParOf" srcId="{0502023F-799A-A14B-8BA2-1F7807679270}" destId="{F421C590-2527-FD4F-B594-DD9C7972ED23}" srcOrd="1" destOrd="0" presId="urn:microsoft.com/office/officeart/2005/8/layout/process3"/>
    <dgm:cxn modelId="{AEF6AE9A-488D-7541-A512-B7422CAF5C40}" type="presParOf" srcId="{0502023F-799A-A14B-8BA2-1F7807679270}" destId="{A65407D7-E836-E448-ABDC-24BFCF001405}" srcOrd="2" destOrd="0" presId="urn:microsoft.com/office/officeart/2005/8/layout/process3"/>
    <dgm:cxn modelId="{2664E0A5-768E-E94C-9B7D-752F8FE0D162}" type="presParOf" srcId="{47249CEA-39A8-5344-96BB-5377A185E276}" destId="{0E0FB377-9A22-554E-9F0C-48FDBBB36773}" srcOrd="5" destOrd="0" presId="urn:microsoft.com/office/officeart/2005/8/layout/process3"/>
    <dgm:cxn modelId="{57363094-5B94-4044-8441-A9126A3A233A}" type="presParOf" srcId="{0E0FB377-9A22-554E-9F0C-48FDBBB36773}" destId="{DD5A47C0-AEAE-6A4E-B0C2-3591B18944AC}" srcOrd="0" destOrd="0" presId="urn:microsoft.com/office/officeart/2005/8/layout/process3"/>
    <dgm:cxn modelId="{CD7A3926-B11E-214B-BB65-11AF6366F7C4}" type="presParOf" srcId="{47249CEA-39A8-5344-96BB-5377A185E276}" destId="{DBEAE478-05F7-9D4E-A0C1-DB9BAC6160A5}" srcOrd="6" destOrd="0" presId="urn:microsoft.com/office/officeart/2005/8/layout/process3"/>
    <dgm:cxn modelId="{A7169883-1497-9445-937F-3F33B37E6F97}" type="presParOf" srcId="{DBEAE478-05F7-9D4E-A0C1-DB9BAC6160A5}" destId="{3179364B-DEB2-FE41-A680-3EA817CB3ACE}" srcOrd="0" destOrd="0" presId="urn:microsoft.com/office/officeart/2005/8/layout/process3"/>
    <dgm:cxn modelId="{03B210E6-92E7-4A4A-99C2-CDD13A762EC8}" type="presParOf" srcId="{DBEAE478-05F7-9D4E-A0C1-DB9BAC6160A5}" destId="{6D202CB3-4B30-814F-A8D3-4830245895CB}" srcOrd="1" destOrd="0" presId="urn:microsoft.com/office/officeart/2005/8/layout/process3"/>
    <dgm:cxn modelId="{6780F6C5-1A82-0F47-9D36-3BF4B2676D4A}" type="presParOf" srcId="{DBEAE478-05F7-9D4E-A0C1-DB9BAC6160A5}" destId="{E37C8962-7B7F-D34D-AC94-CEDD76031F55}" srcOrd="2" destOrd="0" presId="urn:microsoft.com/office/officeart/2005/8/layout/process3"/>
    <dgm:cxn modelId="{2FE5F0E8-B3C8-4640-AAD2-5AC13F1B8FD1}" type="presParOf" srcId="{47249CEA-39A8-5344-96BB-5377A185E276}" destId="{ED787E93-B4BE-5548-8DC2-EB24788FCF7A}" srcOrd="7" destOrd="0" presId="urn:microsoft.com/office/officeart/2005/8/layout/process3"/>
    <dgm:cxn modelId="{ED695E89-3E2F-9A46-A85E-EAB7251051FB}" type="presParOf" srcId="{ED787E93-B4BE-5548-8DC2-EB24788FCF7A}" destId="{68D68682-D970-5940-AF1B-74993BBC5FD9}" srcOrd="0" destOrd="0" presId="urn:microsoft.com/office/officeart/2005/8/layout/process3"/>
    <dgm:cxn modelId="{6CBC24E7-9590-DA42-A3E1-34CF2060E0AF}" type="presParOf" srcId="{47249CEA-39A8-5344-96BB-5377A185E276}" destId="{9F4B0E68-B776-2B45-AE17-A2A767F4EE26}" srcOrd="8" destOrd="0" presId="urn:microsoft.com/office/officeart/2005/8/layout/process3"/>
    <dgm:cxn modelId="{CF1116D0-2334-8D4E-9E50-9CD062578CF7}" type="presParOf" srcId="{9F4B0E68-B776-2B45-AE17-A2A767F4EE26}" destId="{6F2098A3-D79E-A345-8F32-1AA7BD6CBB00}" srcOrd="0" destOrd="0" presId="urn:microsoft.com/office/officeart/2005/8/layout/process3"/>
    <dgm:cxn modelId="{54E7D9DD-F287-BA48-8C43-F21E58E61953}" type="presParOf" srcId="{9F4B0E68-B776-2B45-AE17-A2A767F4EE26}" destId="{20B05239-8918-A749-8BD5-662E6291D870}" srcOrd="1" destOrd="0" presId="urn:microsoft.com/office/officeart/2005/8/layout/process3"/>
    <dgm:cxn modelId="{0AD22CCC-0448-4446-A468-250F5EE7A2C3}" type="presParOf" srcId="{9F4B0E68-B776-2B45-AE17-A2A767F4EE26}" destId="{00FC0BEC-9A64-0E40-985C-A445B293F490}" srcOrd="2" destOrd="0" presId="urn:microsoft.com/office/officeart/2005/8/layout/process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CF23DE-EC52-9947-9B04-20BBD64E2C1C}">
      <dsp:nvSpPr>
        <dsp:cNvPr id="0" name=""/>
        <dsp:cNvSpPr/>
      </dsp:nvSpPr>
      <dsp:spPr>
        <a:xfrm>
          <a:off x="5881" y="41025"/>
          <a:ext cx="1327068" cy="615655"/>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41910" numCol="1" spcCol="1270" anchor="t" anchorCtr="0">
          <a:noAutofit/>
        </a:bodyPr>
        <a:lstStyle/>
        <a:p>
          <a:pPr marL="0" lvl="0" indent="0" algn="l" defTabSz="488950">
            <a:lnSpc>
              <a:spcPct val="90000"/>
            </a:lnSpc>
            <a:spcBef>
              <a:spcPct val="0"/>
            </a:spcBef>
            <a:spcAft>
              <a:spcPct val="35000"/>
            </a:spcAft>
            <a:buNone/>
          </a:pPr>
          <a:r>
            <a:rPr lang="en-US" sz="1100" kern="1200" dirty="0"/>
            <a:t>Pre-recruitment activity </a:t>
          </a:r>
        </a:p>
      </dsp:txBody>
      <dsp:txXfrm>
        <a:off x="5881" y="41025"/>
        <a:ext cx="1327068" cy="410436"/>
      </dsp:txXfrm>
    </dsp:sp>
    <dsp:sp modelId="{57B7220C-7C71-6A4C-8F44-665D588A3661}">
      <dsp:nvSpPr>
        <dsp:cNvPr id="0" name=""/>
        <dsp:cNvSpPr/>
      </dsp:nvSpPr>
      <dsp:spPr>
        <a:xfrm>
          <a:off x="277690" y="451462"/>
          <a:ext cx="1327068" cy="1437298"/>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78232" rIns="78232" bIns="78232" numCol="1" spcCol="1270" anchor="t" anchorCtr="0">
          <a:noAutofit/>
        </a:bodyPr>
        <a:lstStyle/>
        <a:p>
          <a:pPr marL="57150" lvl="1" indent="-57150" algn="l" defTabSz="488950">
            <a:lnSpc>
              <a:spcPct val="90000"/>
            </a:lnSpc>
            <a:spcBef>
              <a:spcPct val="0"/>
            </a:spcBef>
            <a:spcAft>
              <a:spcPct val="15000"/>
            </a:spcAft>
            <a:buChar char="•"/>
          </a:pPr>
          <a:r>
            <a:rPr lang="en-US" sz="1100" kern="1200" dirty="0"/>
            <a:t>Establish department needs.</a:t>
          </a:r>
        </a:p>
        <a:p>
          <a:pPr marL="57150" lvl="1" indent="-57150" algn="l" defTabSz="488950">
            <a:lnSpc>
              <a:spcPct val="90000"/>
            </a:lnSpc>
            <a:spcBef>
              <a:spcPct val="0"/>
            </a:spcBef>
            <a:spcAft>
              <a:spcPct val="15000"/>
            </a:spcAft>
            <a:buChar char="•"/>
          </a:pPr>
          <a:r>
            <a:rPr lang="en-US" sz="1100" kern="1200" dirty="0"/>
            <a:t>Develop a job description.</a:t>
          </a:r>
        </a:p>
      </dsp:txBody>
      <dsp:txXfrm>
        <a:off x="316558" y="490330"/>
        <a:ext cx="1249332" cy="1359562"/>
      </dsp:txXfrm>
    </dsp:sp>
    <dsp:sp modelId="{5C3219DC-1AC0-6D42-AADA-0DC285914BF6}">
      <dsp:nvSpPr>
        <dsp:cNvPr id="0" name=""/>
        <dsp:cNvSpPr/>
      </dsp:nvSpPr>
      <dsp:spPr>
        <a:xfrm>
          <a:off x="1534128" y="81043"/>
          <a:ext cx="426499" cy="330401"/>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a:off x="1534128" y="147123"/>
        <a:ext cx="327379" cy="198241"/>
      </dsp:txXfrm>
    </dsp:sp>
    <dsp:sp modelId="{13D84AFF-D006-F446-A1B6-E8C893163645}">
      <dsp:nvSpPr>
        <dsp:cNvPr id="0" name=""/>
        <dsp:cNvSpPr/>
      </dsp:nvSpPr>
      <dsp:spPr>
        <a:xfrm>
          <a:off x="2137665" y="41025"/>
          <a:ext cx="1327068" cy="615655"/>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41910" numCol="1" spcCol="1270" anchor="t" anchorCtr="0">
          <a:noAutofit/>
        </a:bodyPr>
        <a:lstStyle/>
        <a:p>
          <a:pPr marL="0" lvl="0" indent="0" algn="l" defTabSz="488950">
            <a:lnSpc>
              <a:spcPct val="90000"/>
            </a:lnSpc>
            <a:spcBef>
              <a:spcPct val="0"/>
            </a:spcBef>
            <a:spcAft>
              <a:spcPct val="35000"/>
            </a:spcAft>
            <a:buNone/>
          </a:pPr>
          <a:r>
            <a:rPr lang="en-US" sz="1100" kern="1200" dirty="0"/>
            <a:t>Recruitment plan/strategy</a:t>
          </a:r>
        </a:p>
      </dsp:txBody>
      <dsp:txXfrm>
        <a:off x="2137665" y="41025"/>
        <a:ext cx="1327068" cy="410436"/>
      </dsp:txXfrm>
    </dsp:sp>
    <dsp:sp modelId="{9537AC49-8EE2-984E-A93A-8F9F5BE0D626}">
      <dsp:nvSpPr>
        <dsp:cNvPr id="0" name=""/>
        <dsp:cNvSpPr/>
      </dsp:nvSpPr>
      <dsp:spPr>
        <a:xfrm>
          <a:off x="2409474" y="451462"/>
          <a:ext cx="1327068" cy="1437298"/>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78232" rIns="78232" bIns="78232" numCol="1" spcCol="1270" anchor="t" anchorCtr="0">
          <a:noAutofit/>
        </a:bodyPr>
        <a:lstStyle/>
        <a:p>
          <a:pPr marL="57150" lvl="1" indent="-57150" algn="l" defTabSz="488950">
            <a:lnSpc>
              <a:spcPct val="90000"/>
            </a:lnSpc>
            <a:spcBef>
              <a:spcPct val="0"/>
            </a:spcBef>
            <a:spcAft>
              <a:spcPct val="15000"/>
            </a:spcAft>
            <a:buChar char="•"/>
          </a:pPr>
          <a:r>
            <a:rPr lang="en-US" sz="1100" kern="1200" dirty="0"/>
            <a:t>Selection of the search team/committee.</a:t>
          </a:r>
        </a:p>
        <a:p>
          <a:pPr marL="57150" lvl="1" indent="-57150" algn="l" defTabSz="488950">
            <a:lnSpc>
              <a:spcPct val="90000"/>
            </a:lnSpc>
            <a:spcBef>
              <a:spcPct val="0"/>
            </a:spcBef>
            <a:spcAft>
              <a:spcPct val="15000"/>
            </a:spcAft>
            <a:buChar char="•"/>
          </a:pPr>
          <a:r>
            <a:rPr lang="en-US" sz="1100" kern="1200" dirty="0"/>
            <a:t>Timeline development. </a:t>
          </a:r>
        </a:p>
      </dsp:txBody>
      <dsp:txXfrm>
        <a:off x="2448342" y="490330"/>
        <a:ext cx="1249332" cy="1359562"/>
      </dsp:txXfrm>
    </dsp:sp>
    <dsp:sp modelId="{1FEC136F-82D7-174D-9B8C-C9C3AD661E98}">
      <dsp:nvSpPr>
        <dsp:cNvPr id="0" name=""/>
        <dsp:cNvSpPr/>
      </dsp:nvSpPr>
      <dsp:spPr>
        <a:xfrm>
          <a:off x="3665912" y="81043"/>
          <a:ext cx="426499" cy="330401"/>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a:off x="3665912" y="147123"/>
        <a:ext cx="327379" cy="198241"/>
      </dsp:txXfrm>
    </dsp:sp>
    <dsp:sp modelId="{F421C590-2527-FD4F-B594-DD9C7972ED23}">
      <dsp:nvSpPr>
        <dsp:cNvPr id="0" name=""/>
        <dsp:cNvSpPr/>
      </dsp:nvSpPr>
      <dsp:spPr>
        <a:xfrm>
          <a:off x="4269448" y="41025"/>
          <a:ext cx="1327068" cy="615655"/>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41910" numCol="1" spcCol="1270" anchor="t" anchorCtr="0">
          <a:noAutofit/>
        </a:bodyPr>
        <a:lstStyle/>
        <a:p>
          <a:pPr marL="0" lvl="0" indent="0" algn="l" defTabSz="488950">
            <a:lnSpc>
              <a:spcPct val="90000"/>
            </a:lnSpc>
            <a:spcBef>
              <a:spcPct val="0"/>
            </a:spcBef>
            <a:spcAft>
              <a:spcPct val="35000"/>
            </a:spcAft>
            <a:buNone/>
          </a:pPr>
          <a:r>
            <a:rPr lang="en-US" sz="1100" kern="1200" dirty="0"/>
            <a:t>Posting and advertising</a:t>
          </a:r>
        </a:p>
      </dsp:txBody>
      <dsp:txXfrm>
        <a:off x="4269448" y="41025"/>
        <a:ext cx="1327068" cy="410436"/>
      </dsp:txXfrm>
    </dsp:sp>
    <dsp:sp modelId="{A65407D7-E836-E448-ABDC-24BFCF001405}">
      <dsp:nvSpPr>
        <dsp:cNvPr id="0" name=""/>
        <dsp:cNvSpPr/>
      </dsp:nvSpPr>
      <dsp:spPr>
        <a:xfrm>
          <a:off x="4541257" y="451462"/>
          <a:ext cx="1327068" cy="1437298"/>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78232" rIns="78232" bIns="78232" numCol="1" spcCol="1270" anchor="t" anchorCtr="0">
          <a:noAutofit/>
        </a:bodyPr>
        <a:lstStyle/>
        <a:p>
          <a:pPr marL="57150" lvl="1" indent="-57150" algn="l" defTabSz="488950">
            <a:lnSpc>
              <a:spcPct val="90000"/>
            </a:lnSpc>
            <a:spcBef>
              <a:spcPct val="0"/>
            </a:spcBef>
            <a:spcAft>
              <a:spcPct val="15000"/>
            </a:spcAft>
            <a:buChar char="•"/>
          </a:pPr>
          <a:r>
            <a:rPr lang="en-US" sz="1100" kern="1200" dirty="0"/>
            <a:t>Identification of the recruitment plan.</a:t>
          </a:r>
        </a:p>
        <a:p>
          <a:pPr marL="57150" lvl="1" indent="-57150" algn="l" defTabSz="488950">
            <a:lnSpc>
              <a:spcPct val="90000"/>
            </a:lnSpc>
            <a:spcBef>
              <a:spcPct val="0"/>
            </a:spcBef>
            <a:spcAft>
              <a:spcPct val="15000"/>
            </a:spcAft>
            <a:buChar char="•"/>
          </a:pPr>
          <a:r>
            <a:rPr lang="en-US" sz="1100" kern="1200" dirty="0"/>
            <a:t>Placement of advertisements, internal/external.</a:t>
          </a:r>
        </a:p>
      </dsp:txBody>
      <dsp:txXfrm>
        <a:off x="4580125" y="490330"/>
        <a:ext cx="1249332" cy="1359562"/>
      </dsp:txXfrm>
    </dsp:sp>
    <dsp:sp modelId="{0E0FB377-9A22-554E-9F0C-48FDBBB36773}">
      <dsp:nvSpPr>
        <dsp:cNvPr id="0" name=""/>
        <dsp:cNvSpPr/>
      </dsp:nvSpPr>
      <dsp:spPr>
        <a:xfrm>
          <a:off x="5797695" y="81043"/>
          <a:ext cx="426499" cy="330401"/>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a:off x="5797695" y="147123"/>
        <a:ext cx="327379" cy="198241"/>
      </dsp:txXfrm>
    </dsp:sp>
    <dsp:sp modelId="{6D202CB3-4B30-814F-A8D3-4830245895CB}">
      <dsp:nvSpPr>
        <dsp:cNvPr id="0" name=""/>
        <dsp:cNvSpPr/>
      </dsp:nvSpPr>
      <dsp:spPr>
        <a:xfrm>
          <a:off x="6401232" y="41025"/>
          <a:ext cx="1327068" cy="615655"/>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41910" numCol="1" spcCol="1270" anchor="t" anchorCtr="0">
          <a:noAutofit/>
        </a:bodyPr>
        <a:lstStyle/>
        <a:p>
          <a:pPr marL="0" lvl="0" indent="0" algn="l" defTabSz="488950">
            <a:lnSpc>
              <a:spcPct val="90000"/>
            </a:lnSpc>
            <a:spcBef>
              <a:spcPct val="0"/>
            </a:spcBef>
            <a:spcAft>
              <a:spcPct val="35000"/>
            </a:spcAft>
            <a:buNone/>
          </a:pPr>
          <a:r>
            <a:rPr lang="en-US" sz="1100" kern="1200" dirty="0"/>
            <a:t>Search committee charge meeting</a:t>
          </a:r>
        </a:p>
      </dsp:txBody>
      <dsp:txXfrm>
        <a:off x="6401232" y="41025"/>
        <a:ext cx="1327068" cy="410436"/>
      </dsp:txXfrm>
    </dsp:sp>
    <dsp:sp modelId="{E37C8962-7B7F-D34D-AC94-CEDD76031F55}">
      <dsp:nvSpPr>
        <dsp:cNvPr id="0" name=""/>
        <dsp:cNvSpPr/>
      </dsp:nvSpPr>
      <dsp:spPr>
        <a:xfrm>
          <a:off x="6673041" y="451462"/>
          <a:ext cx="1327068" cy="1437298"/>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78232" rIns="78232" bIns="78232" numCol="1" spcCol="1270" anchor="t" anchorCtr="0">
          <a:noAutofit/>
        </a:bodyPr>
        <a:lstStyle/>
        <a:p>
          <a:pPr marL="57150" lvl="1" indent="-57150" algn="l" defTabSz="488950">
            <a:lnSpc>
              <a:spcPct val="90000"/>
            </a:lnSpc>
            <a:spcBef>
              <a:spcPct val="0"/>
            </a:spcBef>
            <a:spcAft>
              <a:spcPct val="15000"/>
            </a:spcAft>
            <a:buChar char="•"/>
          </a:pPr>
          <a:r>
            <a:rPr lang="en-US" sz="1100" kern="1200" dirty="0"/>
            <a:t>Review of search team/committee role and best practices.</a:t>
          </a:r>
        </a:p>
        <a:p>
          <a:pPr marL="57150" lvl="1" indent="-57150" algn="l" defTabSz="488950">
            <a:lnSpc>
              <a:spcPct val="90000"/>
            </a:lnSpc>
            <a:spcBef>
              <a:spcPct val="0"/>
            </a:spcBef>
            <a:spcAft>
              <a:spcPct val="15000"/>
            </a:spcAft>
            <a:buChar char="•"/>
          </a:pPr>
          <a:r>
            <a:rPr lang="en-US" sz="1100" kern="1200" dirty="0"/>
            <a:t>Train how to access applications.</a:t>
          </a:r>
        </a:p>
      </dsp:txBody>
      <dsp:txXfrm>
        <a:off x="6711909" y="490330"/>
        <a:ext cx="1249332" cy="1359562"/>
      </dsp:txXfrm>
    </dsp:sp>
    <dsp:sp modelId="{ED787E93-B4BE-5548-8DC2-EB24788FCF7A}">
      <dsp:nvSpPr>
        <dsp:cNvPr id="0" name=""/>
        <dsp:cNvSpPr/>
      </dsp:nvSpPr>
      <dsp:spPr>
        <a:xfrm>
          <a:off x="7929479" y="81043"/>
          <a:ext cx="426499" cy="330401"/>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a:off x="7929479" y="147123"/>
        <a:ext cx="327379" cy="198241"/>
      </dsp:txXfrm>
    </dsp:sp>
    <dsp:sp modelId="{20B05239-8918-A749-8BD5-662E6291D870}">
      <dsp:nvSpPr>
        <dsp:cNvPr id="0" name=""/>
        <dsp:cNvSpPr/>
      </dsp:nvSpPr>
      <dsp:spPr>
        <a:xfrm>
          <a:off x="8533015" y="41025"/>
          <a:ext cx="1327068" cy="615655"/>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41910" numCol="1" spcCol="1270" anchor="t" anchorCtr="0">
          <a:noAutofit/>
        </a:bodyPr>
        <a:lstStyle/>
        <a:p>
          <a:pPr marL="0" lvl="0" indent="0" algn="l" defTabSz="488950">
            <a:lnSpc>
              <a:spcPct val="90000"/>
            </a:lnSpc>
            <a:spcBef>
              <a:spcPct val="0"/>
            </a:spcBef>
            <a:spcAft>
              <a:spcPct val="35000"/>
            </a:spcAft>
            <a:buNone/>
          </a:pPr>
          <a:r>
            <a:rPr lang="en-US" sz="1100" kern="1200" dirty="0"/>
            <a:t>Screening of applicants</a:t>
          </a:r>
        </a:p>
      </dsp:txBody>
      <dsp:txXfrm>
        <a:off x="8533015" y="41025"/>
        <a:ext cx="1327068" cy="410436"/>
      </dsp:txXfrm>
    </dsp:sp>
    <dsp:sp modelId="{00FC0BEC-9A64-0E40-985C-A445B293F490}">
      <dsp:nvSpPr>
        <dsp:cNvPr id="0" name=""/>
        <dsp:cNvSpPr/>
      </dsp:nvSpPr>
      <dsp:spPr>
        <a:xfrm>
          <a:off x="8804824" y="451462"/>
          <a:ext cx="1327068" cy="1437298"/>
        </a:xfrm>
        <a:prstGeom prst="roundRect">
          <a:avLst>
            <a:gd name="adj" fmla="val 10000"/>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78232" rIns="78232" bIns="78232" numCol="1" spcCol="1270" anchor="t" anchorCtr="0">
          <a:noAutofit/>
        </a:bodyPr>
        <a:lstStyle/>
        <a:p>
          <a:pPr marL="57150" lvl="1" indent="-57150" algn="l" defTabSz="488950">
            <a:lnSpc>
              <a:spcPct val="90000"/>
            </a:lnSpc>
            <a:spcBef>
              <a:spcPct val="0"/>
            </a:spcBef>
            <a:spcAft>
              <a:spcPct val="15000"/>
            </a:spcAft>
            <a:buChar char="•"/>
          </a:pPr>
          <a:r>
            <a:rPr lang="en-US" sz="1100" kern="1200" dirty="0"/>
            <a:t>Develop/ or review applicants against the rubric to determine interview selections.</a:t>
          </a:r>
        </a:p>
      </dsp:txBody>
      <dsp:txXfrm>
        <a:off x="8843692" y="490330"/>
        <a:ext cx="1249332" cy="13595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CF23DE-EC52-9947-9B04-20BBD64E2C1C}">
      <dsp:nvSpPr>
        <dsp:cNvPr id="0" name=""/>
        <dsp:cNvSpPr/>
      </dsp:nvSpPr>
      <dsp:spPr>
        <a:xfrm>
          <a:off x="5881" y="118082"/>
          <a:ext cx="1327068" cy="568590"/>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38100" numCol="1" spcCol="1270" anchor="t" anchorCtr="0">
          <a:noAutofit/>
        </a:bodyPr>
        <a:lstStyle/>
        <a:p>
          <a:pPr marL="0" lvl="0" indent="0" algn="l" defTabSz="444500">
            <a:lnSpc>
              <a:spcPct val="90000"/>
            </a:lnSpc>
            <a:spcBef>
              <a:spcPct val="0"/>
            </a:spcBef>
            <a:spcAft>
              <a:spcPct val="35000"/>
            </a:spcAft>
            <a:buNone/>
          </a:pPr>
          <a:r>
            <a:rPr lang="en-US" sz="1000" kern="1200" dirty="0"/>
            <a:t>Interviews</a:t>
          </a:r>
        </a:p>
      </dsp:txBody>
      <dsp:txXfrm>
        <a:off x="5881" y="118082"/>
        <a:ext cx="1327068" cy="379060"/>
      </dsp:txXfrm>
    </dsp:sp>
    <dsp:sp modelId="{57B7220C-7C71-6A4C-8F44-665D588A3661}">
      <dsp:nvSpPr>
        <dsp:cNvPr id="0" name=""/>
        <dsp:cNvSpPr/>
      </dsp:nvSpPr>
      <dsp:spPr>
        <a:xfrm>
          <a:off x="277690" y="497142"/>
          <a:ext cx="1327068" cy="1314562"/>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a:t>Create questions to determine if skills match the needs of the job.</a:t>
          </a:r>
        </a:p>
        <a:p>
          <a:pPr marL="57150" lvl="1" indent="-57150" algn="l" defTabSz="444500">
            <a:lnSpc>
              <a:spcPct val="90000"/>
            </a:lnSpc>
            <a:spcBef>
              <a:spcPct val="0"/>
            </a:spcBef>
            <a:spcAft>
              <a:spcPct val="15000"/>
            </a:spcAft>
            <a:buChar char="•"/>
          </a:pPr>
          <a:r>
            <a:rPr lang="en-US" sz="1000" kern="1200" dirty="0"/>
            <a:t>May be virtual or on site</a:t>
          </a:r>
        </a:p>
      </dsp:txBody>
      <dsp:txXfrm>
        <a:off x="316192" y="535644"/>
        <a:ext cx="1250064" cy="1237558"/>
      </dsp:txXfrm>
    </dsp:sp>
    <dsp:sp modelId="{5C3219DC-1AC0-6D42-AADA-0DC285914BF6}">
      <dsp:nvSpPr>
        <dsp:cNvPr id="0" name=""/>
        <dsp:cNvSpPr/>
      </dsp:nvSpPr>
      <dsp:spPr>
        <a:xfrm>
          <a:off x="1534128" y="142411"/>
          <a:ext cx="426499" cy="330401"/>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1534128" y="208491"/>
        <a:ext cx="327379" cy="198241"/>
      </dsp:txXfrm>
    </dsp:sp>
    <dsp:sp modelId="{13D84AFF-D006-F446-A1B6-E8C893163645}">
      <dsp:nvSpPr>
        <dsp:cNvPr id="0" name=""/>
        <dsp:cNvSpPr/>
      </dsp:nvSpPr>
      <dsp:spPr>
        <a:xfrm>
          <a:off x="2137665" y="118082"/>
          <a:ext cx="1327068" cy="568590"/>
        </a:xfrm>
        <a:prstGeom prst="roundRect">
          <a:avLst>
            <a:gd name="adj" fmla="val 10000"/>
          </a:avLst>
        </a:prstGeom>
        <a:solidFill>
          <a:schemeClr val="accent2">
            <a:hueOff val="1170380"/>
            <a:satOff val="-1460"/>
            <a:lumOff val="34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38100" numCol="1" spcCol="1270" anchor="t" anchorCtr="0">
          <a:noAutofit/>
        </a:bodyPr>
        <a:lstStyle/>
        <a:p>
          <a:pPr marL="0" lvl="0" indent="0" algn="l" defTabSz="444500">
            <a:lnSpc>
              <a:spcPct val="90000"/>
            </a:lnSpc>
            <a:spcBef>
              <a:spcPct val="0"/>
            </a:spcBef>
            <a:spcAft>
              <a:spcPct val="35000"/>
            </a:spcAft>
            <a:buNone/>
          </a:pPr>
          <a:r>
            <a:rPr lang="en-US" sz="1000" kern="1200" dirty="0"/>
            <a:t>Review and recommendations</a:t>
          </a:r>
        </a:p>
      </dsp:txBody>
      <dsp:txXfrm>
        <a:off x="2137665" y="118082"/>
        <a:ext cx="1327068" cy="379060"/>
      </dsp:txXfrm>
    </dsp:sp>
    <dsp:sp modelId="{9537AC49-8EE2-984E-A93A-8F9F5BE0D626}">
      <dsp:nvSpPr>
        <dsp:cNvPr id="0" name=""/>
        <dsp:cNvSpPr/>
      </dsp:nvSpPr>
      <dsp:spPr>
        <a:xfrm>
          <a:off x="2409474" y="497142"/>
          <a:ext cx="1327068" cy="1314562"/>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1170380"/>
              <a:satOff val="-1460"/>
              <a:lumOff val="34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a:t>HR or the hiring manager will conduct reference calls.</a:t>
          </a:r>
        </a:p>
      </dsp:txBody>
      <dsp:txXfrm>
        <a:off x="2447976" y="535644"/>
        <a:ext cx="1250064" cy="1237558"/>
      </dsp:txXfrm>
    </dsp:sp>
    <dsp:sp modelId="{1FEC136F-82D7-174D-9B8C-C9C3AD661E98}">
      <dsp:nvSpPr>
        <dsp:cNvPr id="0" name=""/>
        <dsp:cNvSpPr/>
      </dsp:nvSpPr>
      <dsp:spPr>
        <a:xfrm>
          <a:off x="3665912" y="142411"/>
          <a:ext cx="426499" cy="330401"/>
        </a:xfrm>
        <a:prstGeom prst="rightArrow">
          <a:avLst>
            <a:gd name="adj1" fmla="val 60000"/>
            <a:gd name="adj2" fmla="val 50000"/>
          </a:avLst>
        </a:prstGeom>
        <a:solidFill>
          <a:schemeClr val="accent2">
            <a:hueOff val="1560506"/>
            <a:satOff val="-1946"/>
            <a:lumOff val="45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3665912" y="208491"/>
        <a:ext cx="327379" cy="198241"/>
      </dsp:txXfrm>
    </dsp:sp>
    <dsp:sp modelId="{F421C590-2527-FD4F-B594-DD9C7972ED23}">
      <dsp:nvSpPr>
        <dsp:cNvPr id="0" name=""/>
        <dsp:cNvSpPr/>
      </dsp:nvSpPr>
      <dsp:spPr>
        <a:xfrm>
          <a:off x="4269448" y="118082"/>
          <a:ext cx="1327068" cy="568590"/>
        </a:xfrm>
        <a:prstGeom prst="roundRect">
          <a:avLst>
            <a:gd name="adj" fmla="val 10000"/>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38100" numCol="1" spcCol="1270" anchor="t" anchorCtr="0">
          <a:noAutofit/>
        </a:bodyPr>
        <a:lstStyle/>
        <a:p>
          <a:pPr marL="0" lvl="0" indent="0" algn="l" defTabSz="444500">
            <a:lnSpc>
              <a:spcPct val="90000"/>
            </a:lnSpc>
            <a:spcBef>
              <a:spcPct val="0"/>
            </a:spcBef>
            <a:spcAft>
              <a:spcPct val="35000"/>
            </a:spcAft>
            <a:buNone/>
          </a:pPr>
          <a:r>
            <a:rPr lang="en-US" sz="1000" kern="1200" dirty="0"/>
            <a:t>Discharging of committee</a:t>
          </a:r>
        </a:p>
      </dsp:txBody>
      <dsp:txXfrm>
        <a:off x="4269448" y="118082"/>
        <a:ext cx="1327068" cy="379060"/>
      </dsp:txXfrm>
    </dsp:sp>
    <dsp:sp modelId="{A65407D7-E836-E448-ABDC-24BFCF001405}">
      <dsp:nvSpPr>
        <dsp:cNvPr id="0" name=""/>
        <dsp:cNvSpPr/>
      </dsp:nvSpPr>
      <dsp:spPr>
        <a:xfrm>
          <a:off x="4541257" y="497142"/>
          <a:ext cx="1327068" cy="1314562"/>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a:t>Once a hire has been made, the committee will be informed and discharged.</a:t>
          </a:r>
        </a:p>
        <a:p>
          <a:pPr marL="57150" lvl="1" indent="-57150" algn="l" defTabSz="444500">
            <a:lnSpc>
              <a:spcPct val="90000"/>
            </a:lnSpc>
            <a:spcBef>
              <a:spcPct val="0"/>
            </a:spcBef>
            <a:spcAft>
              <a:spcPct val="15000"/>
            </a:spcAft>
            <a:buChar char="•"/>
          </a:pPr>
          <a:r>
            <a:rPr lang="en-US" sz="1000" kern="1200" dirty="0"/>
            <a:t>Return any materials, notes may be discarded</a:t>
          </a:r>
        </a:p>
      </dsp:txBody>
      <dsp:txXfrm>
        <a:off x="4579759" y="535644"/>
        <a:ext cx="1250064" cy="1237558"/>
      </dsp:txXfrm>
    </dsp:sp>
    <dsp:sp modelId="{0E0FB377-9A22-554E-9F0C-48FDBBB36773}">
      <dsp:nvSpPr>
        <dsp:cNvPr id="0" name=""/>
        <dsp:cNvSpPr/>
      </dsp:nvSpPr>
      <dsp:spPr>
        <a:xfrm>
          <a:off x="5797695" y="142411"/>
          <a:ext cx="426499" cy="330401"/>
        </a:xfrm>
        <a:prstGeom prst="rightArrow">
          <a:avLst>
            <a:gd name="adj1" fmla="val 60000"/>
            <a:gd name="adj2" fmla="val 50000"/>
          </a:avLst>
        </a:prstGeom>
        <a:solidFill>
          <a:schemeClr val="accent2">
            <a:hueOff val="3121013"/>
            <a:satOff val="-3893"/>
            <a:lumOff val="91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5797695" y="208491"/>
        <a:ext cx="327379" cy="198241"/>
      </dsp:txXfrm>
    </dsp:sp>
    <dsp:sp modelId="{6D202CB3-4B30-814F-A8D3-4830245895CB}">
      <dsp:nvSpPr>
        <dsp:cNvPr id="0" name=""/>
        <dsp:cNvSpPr/>
      </dsp:nvSpPr>
      <dsp:spPr>
        <a:xfrm>
          <a:off x="6401232" y="118082"/>
          <a:ext cx="1327068" cy="568590"/>
        </a:xfrm>
        <a:prstGeom prst="roundRect">
          <a:avLst>
            <a:gd name="adj" fmla="val 10000"/>
          </a:avLst>
        </a:prstGeom>
        <a:solidFill>
          <a:schemeClr val="accent2">
            <a:hueOff val="3511139"/>
            <a:satOff val="-4379"/>
            <a:lumOff val="10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38100" numCol="1" spcCol="1270" anchor="t" anchorCtr="0">
          <a:noAutofit/>
        </a:bodyPr>
        <a:lstStyle/>
        <a:p>
          <a:pPr marL="0" lvl="0" indent="0" algn="l" defTabSz="444500">
            <a:lnSpc>
              <a:spcPct val="90000"/>
            </a:lnSpc>
            <a:spcBef>
              <a:spcPct val="0"/>
            </a:spcBef>
            <a:spcAft>
              <a:spcPct val="35000"/>
            </a:spcAft>
            <a:buNone/>
          </a:pPr>
          <a:r>
            <a:rPr lang="en-US" sz="1000" kern="1200" dirty="0"/>
            <a:t>Offer and hiring </a:t>
          </a:r>
        </a:p>
      </dsp:txBody>
      <dsp:txXfrm>
        <a:off x="6401232" y="118082"/>
        <a:ext cx="1327068" cy="379060"/>
      </dsp:txXfrm>
    </dsp:sp>
    <dsp:sp modelId="{E37C8962-7B7F-D34D-AC94-CEDD76031F55}">
      <dsp:nvSpPr>
        <dsp:cNvPr id="0" name=""/>
        <dsp:cNvSpPr/>
      </dsp:nvSpPr>
      <dsp:spPr>
        <a:xfrm>
          <a:off x="6673041" y="497142"/>
          <a:ext cx="1327068" cy="1314562"/>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3511139"/>
              <a:satOff val="-4379"/>
              <a:lumOff val="103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a:t>HR or Hiring Manager make offer.</a:t>
          </a:r>
        </a:p>
        <a:p>
          <a:pPr marL="57150" lvl="1" indent="-57150" algn="l" defTabSz="444500">
            <a:lnSpc>
              <a:spcPct val="90000"/>
            </a:lnSpc>
            <a:spcBef>
              <a:spcPct val="0"/>
            </a:spcBef>
            <a:spcAft>
              <a:spcPct val="15000"/>
            </a:spcAft>
            <a:buChar char="•"/>
          </a:pPr>
          <a:r>
            <a:rPr lang="en-US" sz="1000" kern="1200" dirty="0"/>
            <a:t>Employee begins onboarding after acceptance.</a:t>
          </a:r>
        </a:p>
      </dsp:txBody>
      <dsp:txXfrm>
        <a:off x="6711543" y="535644"/>
        <a:ext cx="1250064" cy="1237558"/>
      </dsp:txXfrm>
    </dsp:sp>
    <dsp:sp modelId="{ED787E93-B4BE-5548-8DC2-EB24788FCF7A}">
      <dsp:nvSpPr>
        <dsp:cNvPr id="0" name=""/>
        <dsp:cNvSpPr/>
      </dsp:nvSpPr>
      <dsp:spPr>
        <a:xfrm>
          <a:off x="7929479" y="142411"/>
          <a:ext cx="426499" cy="330401"/>
        </a:xfrm>
        <a:prstGeom prst="rightArrow">
          <a:avLst>
            <a:gd name="adj1" fmla="val 60000"/>
            <a:gd name="adj2" fmla="val 50000"/>
          </a:avLst>
        </a:prstGeom>
        <a:solidFill>
          <a:schemeClr val="accent2">
            <a:hueOff val="4681519"/>
            <a:satOff val="-5839"/>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7929479" y="208491"/>
        <a:ext cx="327379" cy="198241"/>
      </dsp:txXfrm>
    </dsp:sp>
    <dsp:sp modelId="{20B05239-8918-A749-8BD5-662E6291D870}">
      <dsp:nvSpPr>
        <dsp:cNvPr id="0" name=""/>
        <dsp:cNvSpPr/>
      </dsp:nvSpPr>
      <dsp:spPr>
        <a:xfrm>
          <a:off x="8533015" y="118082"/>
          <a:ext cx="1327068" cy="568590"/>
        </a:xfrm>
        <a:prstGeom prst="roundRect">
          <a:avLst>
            <a:gd name="adj" fmla="val 10000"/>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38100" numCol="1" spcCol="1270" anchor="t" anchorCtr="0">
          <a:noAutofit/>
        </a:bodyPr>
        <a:lstStyle/>
        <a:p>
          <a:pPr marL="0" lvl="0" indent="0" algn="l" defTabSz="444500">
            <a:lnSpc>
              <a:spcPct val="90000"/>
            </a:lnSpc>
            <a:spcBef>
              <a:spcPct val="0"/>
            </a:spcBef>
            <a:spcAft>
              <a:spcPct val="35000"/>
            </a:spcAft>
            <a:buNone/>
          </a:pPr>
          <a:r>
            <a:rPr lang="en-US" sz="1000" kern="1200" dirty="0"/>
            <a:t>Onboarding</a:t>
          </a:r>
        </a:p>
      </dsp:txBody>
      <dsp:txXfrm>
        <a:off x="8533015" y="118082"/>
        <a:ext cx="1327068" cy="379060"/>
      </dsp:txXfrm>
    </dsp:sp>
    <dsp:sp modelId="{00FC0BEC-9A64-0E40-985C-A445B293F490}">
      <dsp:nvSpPr>
        <dsp:cNvPr id="0" name=""/>
        <dsp:cNvSpPr/>
      </dsp:nvSpPr>
      <dsp:spPr>
        <a:xfrm>
          <a:off x="8804824" y="497142"/>
          <a:ext cx="1327068" cy="1314562"/>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a:t>HR paperwork and learning begins on NIU and the new job.</a:t>
          </a:r>
        </a:p>
      </dsp:txBody>
      <dsp:txXfrm>
        <a:off x="8843326" y="535644"/>
        <a:ext cx="1250064" cy="1237558"/>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11A00E0-8A82-468F-9B2B-F8EB4AB6399D}" type="datetimeFigureOut">
              <a:rPr lang="en-US" smtClean="0"/>
              <a:t>8/29/2025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4DC4D65-DA11-4126-9556-9310B8956503}" type="slidenum">
              <a:rPr lang="en-US" smtClean="0"/>
              <a:t>‹#›</a:t>
            </a:fld>
            <a:endParaRPr lang="en-US"/>
          </a:p>
        </p:txBody>
      </p:sp>
    </p:spTree>
    <p:extLst>
      <p:ext uri="{BB962C8B-B14F-4D97-AF65-F5344CB8AC3E}">
        <p14:creationId xmlns:p14="http://schemas.microsoft.com/office/powerpoint/2010/main" val="14533772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2F7AD5-1E06-481F-9C05-C3A40CB42C63}" type="datetimeFigureOut">
              <a:rPr lang="en-US" smtClean="0"/>
              <a:t>8/29/2025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BF22EF-CF13-4EA3-BA93-BBE40C153887}" type="slidenum">
              <a:rPr lang="en-US" smtClean="0"/>
              <a:t>‹#›</a:t>
            </a:fld>
            <a:endParaRPr lang="en-US"/>
          </a:p>
        </p:txBody>
      </p:sp>
    </p:spTree>
    <p:extLst>
      <p:ext uri="{BB962C8B-B14F-4D97-AF65-F5344CB8AC3E}">
        <p14:creationId xmlns:p14="http://schemas.microsoft.com/office/powerpoint/2010/main" val="951235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6248400"/>
            <a:ext cx="12192000" cy="609600"/>
          </a:xfrm>
          <a:prstGeom prst="rect">
            <a:avLst/>
          </a:prstGeom>
          <a:solidFill>
            <a:schemeClr val="tx1"/>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n>
                <a:noFill/>
              </a:ln>
            </a:endParaRPr>
          </a:p>
        </p:txBody>
      </p:sp>
      <p:sp>
        <p:nvSpPr>
          <p:cNvPr id="9" name="Rectangle 8"/>
          <p:cNvSpPr/>
          <p:nvPr userDrawn="1"/>
        </p:nvSpPr>
        <p:spPr>
          <a:xfrm>
            <a:off x="0" y="1"/>
            <a:ext cx="12192000" cy="1194329"/>
          </a:xfrm>
          <a:prstGeom prst="rect">
            <a:avLst/>
          </a:prstGeom>
          <a:solidFill>
            <a:srgbClr val="C8102E"/>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n>
                <a:noFill/>
              </a:ln>
              <a:effectLst/>
            </a:endParaRPr>
          </a:p>
        </p:txBody>
      </p:sp>
      <p:sp>
        <p:nvSpPr>
          <p:cNvPr id="2" name="Title 1"/>
          <p:cNvSpPr>
            <a:spLocks noGrp="1"/>
          </p:cNvSpPr>
          <p:nvPr>
            <p:ph type="ctrTitle" hasCustomPrompt="1"/>
          </p:nvPr>
        </p:nvSpPr>
        <p:spPr>
          <a:xfrm>
            <a:off x="812800" y="3733800"/>
            <a:ext cx="10566400" cy="1219200"/>
          </a:xfrm>
        </p:spPr>
        <p:txBody>
          <a:bodyPr anchor="b"/>
          <a:lstStyle>
            <a:lvl1pPr algn="ctr">
              <a:defRPr sz="3600">
                <a:solidFill>
                  <a:srgbClr val="C8102E"/>
                </a:solidFill>
              </a:defRPr>
            </a:lvl1pPr>
          </a:lstStyle>
          <a:p>
            <a:r>
              <a:rPr lang="en-US"/>
              <a:t>Click here to edit Master title style</a:t>
            </a:r>
          </a:p>
        </p:txBody>
      </p:sp>
      <p:sp>
        <p:nvSpPr>
          <p:cNvPr id="3" name="Subtitle 2"/>
          <p:cNvSpPr>
            <a:spLocks noGrp="1"/>
          </p:cNvSpPr>
          <p:nvPr>
            <p:ph type="subTitle" idx="1"/>
          </p:nvPr>
        </p:nvSpPr>
        <p:spPr>
          <a:xfrm>
            <a:off x="1625600" y="5134240"/>
            <a:ext cx="8737600" cy="804862"/>
          </a:xfrm>
        </p:spPr>
        <p:txBody>
          <a:bodyPr>
            <a:normAutofit/>
          </a:bodyPr>
          <a:lstStyle>
            <a:lvl1pPr marL="0" indent="0" algn="ctr">
              <a:buNone/>
              <a:defRPr sz="2400" b="1">
                <a:solidFill>
                  <a:schemeClr val="tx1">
                    <a:lumMod val="75000"/>
                    <a:lumOff val="2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b="9020"/>
          <a:stretch/>
        </p:blipFill>
        <p:spPr>
          <a:xfrm>
            <a:off x="4344455" y="358251"/>
            <a:ext cx="3299890" cy="2689749"/>
          </a:xfrm>
          <a:prstGeom prst="rect">
            <a:avLst/>
          </a:prstGeom>
        </p:spPr>
      </p:pic>
    </p:spTree>
    <p:extLst>
      <p:ext uri="{BB962C8B-B14F-4D97-AF65-F5344CB8AC3E}">
        <p14:creationId xmlns:p14="http://schemas.microsoft.com/office/powerpoint/2010/main" val="59529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1600"/>
            <a:ext cx="10464800"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6A6A54-2A6B-4242-B691-C4DE4231F394}" type="datetimeFigureOut">
              <a:rPr lang="en-US" smtClean="0"/>
              <a:t>8/29/2025</a:t>
            </a:fld>
            <a:endParaRPr lang="en-US"/>
          </a:p>
        </p:txBody>
      </p:sp>
      <p:sp>
        <p:nvSpPr>
          <p:cNvPr id="6" name="Slide Number Placeholder 5"/>
          <p:cNvSpPr>
            <a:spLocks noGrp="1"/>
          </p:cNvSpPr>
          <p:nvPr>
            <p:ph type="sldNum" sz="quarter" idx="12"/>
          </p:nvPr>
        </p:nvSpPr>
        <p:spPr/>
        <p:txBody>
          <a:bodyPr/>
          <a:lstStyle/>
          <a:p>
            <a:fld id="{B2FED1A7-FB98-43FD-AA3D-E7C3EC56B298}" type="slidenum">
              <a:rPr lang="en-US" smtClean="0"/>
              <a:t>‹#›</a:t>
            </a:fld>
            <a:endParaRPr lang="en-US"/>
          </a:p>
        </p:txBody>
      </p:sp>
      <p:sp>
        <p:nvSpPr>
          <p:cNvPr id="7" name="Title Placeholder 1"/>
          <p:cNvSpPr>
            <a:spLocks noGrp="1"/>
          </p:cNvSpPr>
          <p:nvPr>
            <p:ph type="title"/>
          </p:nvPr>
        </p:nvSpPr>
        <p:spPr>
          <a:xfrm>
            <a:off x="609600" y="152400"/>
            <a:ext cx="10058400" cy="1066800"/>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2518282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2">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3">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4">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5">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head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1" y="1981200"/>
            <a:ext cx="10138129"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6A6A54-2A6B-4242-B691-C4DE4231F394}" type="datetimeFigureOut">
              <a:rPr lang="en-US" smtClean="0"/>
              <a:t>8/29/2025</a:t>
            </a:fld>
            <a:endParaRPr lang="en-US"/>
          </a:p>
        </p:txBody>
      </p:sp>
      <p:sp>
        <p:nvSpPr>
          <p:cNvPr id="6" name="Slide Number Placeholder 5"/>
          <p:cNvSpPr>
            <a:spLocks noGrp="1"/>
          </p:cNvSpPr>
          <p:nvPr>
            <p:ph type="sldNum" sz="quarter" idx="12"/>
          </p:nvPr>
        </p:nvSpPr>
        <p:spPr/>
        <p:txBody>
          <a:bodyPr/>
          <a:lstStyle/>
          <a:p>
            <a:fld id="{B2FED1A7-FB98-43FD-AA3D-E7C3EC56B298}" type="slidenum">
              <a:rPr lang="en-US" smtClean="0"/>
              <a:t>‹#›</a:t>
            </a:fld>
            <a:endParaRPr lang="en-US"/>
          </a:p>
        </p:txBody>
      </p:sp>
      <p:sp>
        <p:nvSpPr>
          <p:cNvPr id="8" name="Text Placeholder 7"/>
          <p:cNvSpPr>
            <a:spLocks noGrp="1"/>
          </p:cNvSpPr>
          <p:nvPr>
            <p:ph type="body" sz="quarter" idx="13" hasCustomPrompt="1"/>
          </p:nvPr>
        </p:nvSpPr>
        <p:spPr>
          <a:xfrm>
            <a:off x="609600" y="1371600"/>
            <a:ext cx="10160000" cy="533400"/>
          </a:xfrm>
        </p:spPr>
        <p:txBody>
          <a:bodyPr/>
          <a:lstStyle>
            <a:lvl1pPr marL="0" indent="0">
              <a:buNone/>
              <a:defRPr b="1" baseline="0">
                <a:solidFill>
                  <a:srgbClr val="C8102E"/>
                </a:solidFill>
              </a:defRPr>
            </a:lvl1pPr>
          </a:lstStyle>
          <a:p>
            <a:pPr lvl="0"/>
            <a:r>
              <a:rPr lang="en-US"/>
              <a:t>Sub-Header Text goes here</a:t>
            </a:r>
          </a:p>
        </p:txBody>
      </p:sp>
    </p:spTree>
    <p:extLst>
      <p:ext uri="{BB962C8B-B14F-4D97-AF65-F5344CB8AC3E}">
        <p14:creationId xmlns:p14="http://schemas.microsoft.com/office/powerpoint/2010/main" val="3295786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47800"/>
            <a:ext cx="5384800" cy="46783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447800"/>
            <a:ext cx="5384800" cy="46783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76A6A54-2A6B-4242-B691-C4DE4231F394}" type="datetimeFigureOut">
              <a:rPr lang="en-US" smtClean="0"/>
              <a:t>8/29/2025</a:t>
            </a:fld>
            <a:endParaRPr lang="en-US"/>
          </a:p>
        </p:txBody>
      </p:sp>
      <p:sp>
        <p:nvSpPr>
          <p:cNvPr id="7" name="Slide Number Placeholder 6"/>
          <p:cNvSpPr>
            <a:spLocks noGrp="1"/>
          </p:cNvSpPr>
          <p:nvPr>
            <p:ph type="sldNum" sz="quarter" idx="12"/>
          </p:nvPr>
        </p:nvSpPr>
        <p:spPr/>
        <p:txBody>
          <a:bodyPr/>
          <a:lstStyle/>
          <a:p>
            <a:fld id="{B2FED1A7-FB98-43FD-AA3D-E7C3EC56B298}" type="slidenum">
              <a:rPr lang="en-US" smtClean="0"/>
              <a:t>‹#›</a:t>
            </a:fld>
            <a:endParaRPr lang="en-US"/>
          </a:p>
        </p:txBody>
      </p:sp>
      <p:sp>
        <p:nvSpPr>
          <p:cNvPr id="9" name="Title 8"/>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41510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524002"/>
            <a:ext cx="5384800" cy="21335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524002"/>
            <a:ext cx="5384800" cy="21335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76A6A54-2A6B-4242-B691-C4DE4231F394}" type="datetimeFigureOut">
              <a:rPr lang="en-US" smtClean="0"/>
              <a:t>8/29/2025</a:t>
            </a:fld>
            <a:endParaRPr lang="en-US"/>
          </a:p>
        </p:txBody>
      </p:sp>
      <p:sp>
        <p:nvSpPr>
          <p:cNvPr id="7" name="Slide Number Placeholder 6"/>
          <p:cNvSpPr>
            <a:spLocks noGrp="1"/>
          </p:cNvSpPr>
          <p:nvPr>
            <p:ph type="sldNum" sz="quarter" idx="12"/>
          </p:nvPr>
        </p:nvSpPr>
        <p:spPr/>
        <p:txBody>
          <a:bodyPr/>
          <a:lstStyle/>
          <a:p>
            <a:fld id="{B2FED1A7-FB98-43FD-AA3D-E7C3EC56B298}" type="slidenum">
              <a:rPr lang="en-US" smtClean="0"/>
              <a:t>‹#›</a:t>
            </a:fld>
            <a:endParaRPr lang="en-US"/>
          </a:p>
        </p:txBody>
      </p:sp>
      <p:sp>
        <p:nvSpPr>
          <p:cNvPr id="10" name="Content Placeholder 2"/>
          <p:cNvSpPr>
            <a:spLocks noGrp="1"/>
          </p:cNvSpPr>
          <p:nvPr>
            <p:ph sz="half" idx="13"/>
          </p:nvPr>
        </p:nvSpPr>
        <p:spPr>
          <a:xfrm>
            <a:off x="609600" y="3810001"/>
            <a:ext cx="5384800" cy="21335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3"/>
          <p:cNvSpPr>
            <a:spLocks noGrp="1"/>
          </p:cNvSpPr>
          <p:nvPr>
            <p:ph sz="half" idx="14"/>
          </p:nvPr>
        </p:nvSpPr>
        <p:spPr>
          <a:xfrm>
            <a:off x="6197600" y="3810001"/>
            <a:ext cx="5384800" cy="21335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itle 1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05224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1" y="1352550"/>
            <a:ext cx="5127313" cy="639762"/>
          </a:xfrm>
        </p:spPr>
        <p:txBody>
          <a:bodyPr anchor="b"/>
          <a:lstStyle>
            <a:lvl1pPr marL="0" indent="0" algn="ctr">
              <a:buNone/>
              <a:defRPr sz="2400" b="1">
                <a:solidFill>
                  <a:srgbClr val="C8102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1" y="1992312"/>
            <a:ext cx="51273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888568" y="1352550"/>
            <a:ext cx="5084233" cy="639762"/>
          </a:xfrm>
        </p:spPr>
        <p:txBody>
          <a:bodyPr anchor="b"/>
          <a:lstStyle>
            <a:lvl1pPr marL="0" indent="0" algn="ctr">
              <a:buNone/>
              <a:defRPr sz="2400" b="1">
                <a:solidFill>
                  <a:srgbClr val="C8102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88568" y="1992312"/>
            <a:ext cx="50842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76A6A54-2A6B-4242-B691-C4DE4231F394}" type="datetimeFigureOut">
              <a:rPr lang="en-US" smtClean="0"/>
              <a:t>8/29/2025</a:t>
            </a:fld>
            <a:endParaRPr lang="en-US"/>
          </a:p>
        </p:txBody>
      </p:sp>
      <p:sp>
        <p:nvSpPr>
          <p:cNvPr id="9" name="Slide Number Placeholder 8"/>
          <p:cNvSpPr>
            <a:spLocks noGrp="1"/>
          </p:cNvSpPr>
          <p:nvPr>
            <p:ph type="sldNum" sz="quarter" idx="12"/>
          </p:nvPr>
        </p:nvSpPr>
        <p:spPr/>
        <p:txBody>
          <a:bodyPr/>
          <a:lstStyle/>
          <a:p>
            <a:fld id="{B2FED1A7-FB98-43FD-AA3D-E7C3EC56B298}" type="slidenum">
              <a:rPr lang="en-US" smtClean="0"/>
              <a:t>‹#›</a:t>
            </a:fld>
            <a:endParaRPr lang="en-US"/>
          </a:p>
        </p:txBody>
      </p:sp>
    </p:spTree>
    <p:extLst>
      <p:ext uri="{BB962C8B-B14F-4D97-AF65-F5344CB8AC3E}">
        <p14:creationId xmlns:p14="http://schemas.microsoft.com/office/powerpoint/2010/main" val="811000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76A6A54-2A6B-4242-B691-C4DE4231F394}" type="datetimeFigureOut">
              <a:rPr lang="en-US" smtClean="0"/>
              <a:t>8/29/2025</a:t>
            </a:fld>
            <a:endParaRPr lang="en-US"/>
          </a:p>
        </p:txBody>
      </p:sp>
      <p:sp>
        <p:nvSpPr>
          <p:cNvPr id="4" name="Footer Placeholder 3"/>
          <p:cNvSpPr>
            <a:spLocks noGrp="1"/>
          </p:cNvSpPr>
          <p:nvPr>
            <p:ph type="ftr" sz="quarter" idx="11"/>
          </p:nvPr>
        </p:nvSpPr>
        <p:spPr>
          <a:xfrm>
            <a:off x="4165600" y="6400801"/>
            <a:ext cx="3860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B2FED1A7-FB98-43FD-AA3D-E7C3EC56B298}" type="slidenum">
              <a:rPr lang="en-US" smtClean="0"/>
              <a:t>‹#›</a:t>
            </a:fld>
            <a:endParaRPr lang="en-US"/>
          </a:p>
        </p:txBody>
      </p:sp>
    </p:spTree>
    <p:extLst>
      <p:ext uri="{BB962C8B-B14F-4D97-AF65-F5344CB8AC3E}">
        <p14:creationId xmlns:p14="http://schemas.microsoft.com/office/powerpoint/2010/main" val="3800708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6A6A54-2A6B-4242-B691-C4DE4231F394}" type="datetimeFigureOut">
              <a:rPr lang="en-US" smtClean="0"/>
              <a:t>8/29/2025</a:t>
            </a:fld>
            <a:endParaRPr lang="en-US"/>
          </a:p>
        </p:txBody>
      </p:sp>
      <p:sp>
        <p:nvSpPr>
          <p:cNvPr id="4" name="Slide Number Placeholder 3"/>
          <p:cNvSpPr>
            <a:spLocks noGrp="1"/>
          </p:cNvSpPr>
          <p:nvPr>
            <p:ph type="sldNum" sz="quarter" idx="12"/>
          </p:nvPr>
        </p:nvSpPr>
        <p:spPr/>
        <p:txBody>
          <a:bodyPr/>
          <a:lstStyle/>
          <a:p>
            <a:fld id="{B2FED1A7-FB98-43FD-AA3D-E7C3EC56B298}" type="slidenum">
              <a:rPr lang="en-US" smtClean="0"/>
              <a:t>‹#›</a:t>
            </a:fld>
            <a:endParaRPr lang="en-US"/>
          </a:p>
        </p:txBody>
      </p:sp>
    </p:spTree>
    <p:extLst>
      <p:ext uri="{BB962C8B-B14F-4D97-AF65-F5344CB8AC3E}">
        <p14:creationId xmlns:p14="http://schemas.microsoft.com/office/powerpoint/2010/main" val="4053007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p:cNvSpPr/>
          <p:nvPr userDrawn="1"/>
        </p:nvSpPr>
        <p:spPr>
          <a:xfrm>
            <a:off x="0" y="6248400"/>
            <a:ext cx="12192000" cy="609600"/>
          </a:xfrm>
          <a:prstGeom prst="rect">
            <a:avLst/>
          </a:prstGeom>
          <a:solidFill>
            <a:schemeClr val="tx1"/>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n>
                <a:noFill/>
              </a:ln>
            </a:endParaRPr>
          </a:p>
        </p:txBody>
      </p:sp>
      <p:sp>
        <p:nvSpPr>
          <p:cNvPr id="15" name="Rectangle 14"/>
          <p:cNvSpPr/>
          <p:nvPr userDrawn="1"/>
        </p:nvSpPr>
        <p:spPr>
          <a:xfrm>
            <a:off x="0" y="0"/>
            <a:ext cx="12192000" cy="1219200"/>
          </a:xfrm>
          <a:prstGeom prst="rect">
            <a:avLst/>
          </a:prstGeom>
          <a:solidFill>
            <a:srgbClr val="C8102E"/>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n>
                <a:noFill/>
              </a:ln>
              <a:effectLst/>
            </a:endParaRPr>
          </a:p>
        </p:txBody>
      </p:sp>
      <p:sp>
        <p:nvSpPr>
          <p:cNvPr id="2" name="Title Placeholder 1"/>
          <p:cNvSpPr>
            <a:spLocks noGrp="1"/>
          </p:cNvSpPr>
          <p:nvPr>
            <p:ph type="title"/>
          </p:nvPr>
        </p:nvSpPr>
        <p:spPr>
          <a:xfrm>
            <a:off x="609600" y="152400"/>
            <a:ext cx="10058400" cy="990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371600"/>
            <a:ext cx="10972800" cy="4648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08000" y="6340476"/>
            <a:ext cx="1219200" cy="365125"/>
          </a:xfrm>
          <a:prstGeom prst="rect">
            <a:avLst/>
          </a:prstGeom>
        </p:spPr>
        <p:txBody>
          <a:bodyPr vert="horz" lIns="91440" tIns="45720" rIns="91440" bIns="45720" rtlCol="0" anchor="ctr"/>
          <a:lstStyle>
            <a:lvl1pPr algn="l">
              <a:defRPr sz="1200">
                <a:solidFill>
                  <a:schemeClr val="bg1"/>
                </a:solidFill>
              </a:defRPr>
            </a:lvl1pPr>
          </a:lstStyle>
          <a:p>
            <a:fld id="{176A6A54-2A6B-4242-B691-C4DE4231F394}" type="datetimeFigureOut">
              <a:rPr lang="en-US" smtClean="0"/>
              <a:pPr/>
              <a:t>8/29/2025</a:t>
            </a:fld>
            <a:endParaRPr lang="en-US"/>
          </a:p>
        </p:txBody>
      </p:sp>
      <p:sp>
        <p:nvSpPr>
          <p:cNvPr id="6" name="Slide Number Placeholder 5"/>
          <p:cNvSpPr>
            <a:spLocks noGrp="1"/>
          </p:cNvSpPr>
          <p:nvPr>
            <p:ph type="sldNum" sz="quarter" idx="4"/>
          </p:nvPr>
        </p:nvSpPr>
        <p:spPr>
          <a:xfrm>
            <a:off x="9855200" y="6324601"/>
            <a:ext cx="1828800" cy="365125"/>
          </a:xfrm>
          <a:prstGeom prst="rect">
            <a:avLst/>
          </a:prstGeom>
        </p:spPr>
        <p:txBody>
          <a:bodyPr vert="horz" lIns="91440" tIns="45720" rIns="91440" bIns="45720" rtlCol="0" anchor="ctr"/>
          <a:lstStyle>
            <a:lvl1pPr algn="r">
              <a:defRPr sz="1200">
                <a:solidFill>
                  <a:schemeClr val="bg1"/>
                </a:solidFill>
              </a:defRPr>
            </a:lvl1pPr>
          </a:lstStyle>
          <a:p>
            <a:fld id="{B2FED1A7-FB98-43FD-AA3D-E7C3EC56B298}" type="slidenum">
              <a:rPr lang="en-US" smtClean="0"/>
              <a:pPr/>
              <a:t>‹#›</a:t>
            </a:fld>
            <a:endParaRPr lang="en-US"/>
          </a:p>
        </p:txBody>
      </p:sp>
      <p:pic>
        <p:nvPicPr>
          <p:cNvPr id="12" name="Picture 11"/>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1125200" y="381000"/>
            <a:ext cx="678610" cy="1180958"/>
          </a:xfrm>
          <a:prstGeom prst="rect">
            <a:avLst/>
          </a:prstGeom>
        </p:spPr>
      </p:pic>
    </p:spTree>
    <p:extLst>
      <p:ext uri="{BB962C8B-B14F-4D97-AF65-F5344CB8AC3E}">
        <p14:creationId xmlns:p14="http://schemas.microsoft.com/office/powerpoint/2010/main" val="1376378212"/>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6" r:id="rId3"/>
    <p:sldLayoutId id="2147483661" r:id="rId4"/>
    <p:sldLayoutId id="2147483665" r:id="rId5"/>
    <p:sldLayoutId id="2147483662" r:id="rId6"/>
    <p:sldLayoutId id="2147483663" r:id="rId7"/>
    <p:sldLayoutId id="2147483664" r:id="rId8"/>
  </p:sldLayoutIdLst>
  <p:txStyles>
    <p:titleStyle>
      <a:lvl1pPr algn="l" defTabSz="914400" rtl="0" eaLnBrk="1" latinLnBrk="0" hangingPunct="1">
        <a:spcBef>
          <a:spcPct val="0"/>
        </a:spcBef>
        <a:buNone/>
        <a:defRPr sz="4000" b="1" kern="1200">
          <a:solidFill>
            <a:schemeClr val="bg1"/>
          </a:solidFill>
          <a:latin typeface="+mj-lt"/>
          <a:ea typeface="Roboto Slab" pitchFamily="2" charset="0"/>
          <a:cs typeface="Arial"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niu.edu/hrs"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employment.niu.edu/hr/sessions/new" TargetMode="Externa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Search Committee Charge Meeting</a:t>
            </a:r>
          </a:p>
        </p:txBody>
      </p:sp>
      <p:sp>
        <p:nvSpPr>
          <p:cNvPr id="4" name="Subtitle 3"/>
          <p:cNvSpPr>
            <a:spLocks noGrp="1"/>
          </p:cNvSpPr>
          <p:nvPr>
            <p:ph type="subTitle" idx="1"/>
          </p:nvPr>
        </p:nvSpPr>
        <p:spPr/>
        <p:txBody>
          <a:bodyPr>
            <a:normAutofit lnSpcReduction="10000"/>
          </a:bodyPr>
          <a:lstStyle/>
          <a:p>
            <a:r>
              <a:rPr lang="en-US" dirty="0"/>
              <a:t>Division of Human Resource Services</a:t>
            </a:r>
            <a:br>
              <a:rPr lang="en-US" dirty="0"/>
            </a:br>
            <a:r>
              <a:rPr lang="en-US" b="0" dirty="0">
                <a:hlinkClick r:id="rId2"/>
              </a:rPr>
              <a:t>www.niu.edu/hrs</a:t>
            </a:r>
            <a:r>
              <a:rPr lang="en-US" b="0" dirty="0"/>
              <a:t> </a:t>
            </a:r>
          </a:p>
        </p:txBody>
      </p:sp>
    </p:spTree>
    <p:extLst>
      <p:ext uri="{BB962C8B-B14F-4D97-AF65-F5344CB8AC3E}">
        <p14:creationId xmlns:p14="http://schemas.microsoft.com/office/powerpoint/2010/main" val="2392491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DFA9D-95FB-42C2-939E-B6640D1E5F2B}"/>
              </a:ext>
            </a:extLst>
          </p:cNvPr>
          <p:cNvSpPr>
            <a:spLocks noGrp="1"/>
          </p:cNvSpPr>
          <p:nvPr>
            <p:ph type="title"/>
          </p:nvPr>
        </p:nvSpPr>
        <p:spPr/>
        <p:txBody>
          <a:bodyPr/>
          <a:lstStyle/>
          <a:p>
            <a:r>
              <a:rPr lang="en-US" dirty="0"/>
              <a:t>Charge Meeting</a:t>
            </a:r>
          </a:p>
        </p:txBody>
      </p:sp>
      <p:sp>
        <p:nvSpPr>
          <p:cNvPr id="3" name="Text Placeholder 2">
            <a:extLst>
              <a:ext uri="{FF2B5EF4-FFF2-40B4-BE49-F238E27FC236}">
                <a16:creationId xmlns:a16="http://schemas.microsoft.com/office/drawing/2014/main" id="{D16559DE-7F7E-0A17-EABB-BBC11BABEB94}"/>
              </a:ext>
            </a:extLst>
          </p:cNvPr>
          <p:cNvSpPr>
            <a:spLocks noGrp="1"/>
          </p:cNvSpPr>
          <p:nvPr>
            <p:ph type="body" idx="1"/>
          </p:nvPr>
        </p:nvSpPr>
        <p:spPr>
          <a:xfrm>
            <a:off x="609601" y="1352550"/>
            <a:ext cx="10363200" cy="639762"/>
          </a:xfrm>
        </p:spPr>
        <p:txBody>
          <a:bodyPr/>
          <a:lstStyle/>
          <a:p>
            <a:pPr algn="l"/>
            <a:r>
              <a:rPr lang="en-US" dirty="0"/>
              <a:t>Primary roles of a search committee member</a:t>
            </a:r>
          </a:p>
        </p:txBody>
      </p:sp>
      <p:sp>
        <p:nvSpPr>
          <p:cNvPr id="4" name="Content Placeholder 3">
            <a:extLst>
              <a:ext uri="{FF2B5EF4-FFF2-40B4-BE49-F238E27FC236}">
                <a16:creationId xmlns:a16="http://schemas.microsoft.com/office/drawing/2014/main" id="{874367E3-19A6-FA38-0D44-92B9E7F04391}"/>
              </a:ext>
            </a:extLst>
          </p:cNvPr>
          <p:cNvSpPr>
            <a:spLocks noGrp="1"/>
          </p:cNvSpPr>
          <p:nvPr>
            <p:ph sz="half" idx="2"/>
          </p:nvPr>
        </p:nvSpPr>
        <p:spPr/>
        <p:txBody>
          <a:bodyPr>
            <a:normAutofit/>
          </a:bodyPr>
          <a:lstStyle/>
          <a:p>
            <a:r>
              <a:rPr lang="en-US" sz="1600" b="1" dirty="0"/>
              <a:t>Defining the Evaluation Criteria</a:t>
            </a:r>
            <a:endParaRPr lang="en-US" sz="1600" dirty="0"/>
          </a:p>
          <a:p>
            <a:pPr lvl="1"/>
            <a:r>
              <a:rPr lang="en-US" sz="1400" dirty="0"/>
              <a:t>Develop a deep understanding of the qualifications for the role.</a:t>
            </a:r>
          </a:p>
          <a:p>
            <a:pPr lvl="1"/>
            <a:r>
              <a:rPr lang="en-US" sz="1400" dirty="0"/>
              <a:t>Establishes evaluation criteria that focus on the qualifications and needs of the position.</a:t>
            </a:r>
          </a:p>
          <a:p>
            <a:r>
              <a:rPr lang="en-US" sz="1600" b="1" dirty="0"/>
              <a:t>Screening and Evaluation</a:t>
            </a:r>
            <a:endParaRPr lang="en-US" sz="1600" dirty="0"/>
          </a:p>
          <a:p>
            <a:pPr lvl="1"/>
            <a:r>
              <a:rPr lang="en-US" sz="1400" dirty="0"/>
              <a:t>Reviews applications and selects candidates for interviews.</a:t>
            </a:r>
          </a:p>
          <a:p>
            <a:pPr lvl="1"/>
            <a:r>
              <a:rPr lang="en-US" sz="1400" dirty="0"/>
              <a:t>Evaluates candidates based on established criteria, ensuring fairness and consistency.</a:t>
            </a:r>
          </a:p>
          <a:p>
            <a:r>
              <a:rPr lang="en-US" sz="1600" b="1" dirty="0"/>
              <a:t>Interviewing Candidates</a:t>
            </a:r>
            <a:endParaRPr lang="en-US" sz="1600" dirty="0"/>
          </a:p>
          <a:p>
            <a:pPr lvl="1"/>
            <a:r>
              <a:rPr lang="en-US" sz="1400" dirty="0"/>
              <a:t>Conducts interviews, often including presentations or campus visits.</a:t>
            </a:r>
          </a:p>
          <a:p>
            <a:pPr lvl="1"/>
            <a:r>
              <a:rPr lang="en-US" sz="1400" dirty="0"/>
              <a:t>Engages with stakeholders (faculty, staff, students) during the interview process.</a:t>
            </a:r>
          </a:p>
          <a:p>
            <a:endParaRPr lang="en-US" sz="1600" dirty="0"/>
          </a:p>
        </p:txBody>
      </p:sp>
      <p:sp>
        <p:nvSpPr>
          <p:cNvPr id="6" name="Content Placeholder 5">
            <a:extLst>
              <a:ext uri="{FF2B5EF4-FFF2-40B4-BE49-F238E27FC236}">
                <a16:creationId xmlns:a16="http://schemas.microsoft.com/office/drawing/2014/main" id="{4FA614B9-5C28-CA17-53FA-35B98B61F71F}"/>
              </a:ext>
            </a:extLst>
          </p:cNvPr>
          <p:cNvSpPr>
            <a:spLocks noGrp="1"/>
          </p:cNvSpPr>
          <p:nvPr>
            <p:ph sz="quarter" idx="4"/>
          </p:nvPr>
        </p:nvSpPr>
        <p:spPr/>
        <p:txBody>
          <a:bodyPr>
            <a:normAutofit/>
          </a:bodyPr>
          <a:lstStyle/>
          <a:p>
            <a:r>
              <a:rPr lang="en-US" sz="1600" b="1" dirty="0"/>
              <a:t>Recommendation</a:t>
            </a:r>
            <a:endParaRPr lang="en-US" sz="1600" dirty="0"/>
          </a:p>
          <a:p>
            <a:pPr lvl="1"/>
            <a:r>
              <a:rPr lang="en-US" sz="1400" dirty="0"/>
              <a:t>Provides a ranked list or summary of the strengths and weaknesses of the top candidates.</a:t>
            </a:r>
          </a:p>
          <a:p>
            <a:pPr lvl="1"/>
            <a:r>
              <a:rPr lang="en-US" sz="1400" dirty="0"/>
              <a:t>Depending on the charge, recommendations may be made to the hiring authority (e.g., Dean, Provost, President).</a:t>
            </a:r>
          </a:p>
          <a:p>
            <a:r>
              <a:rPr lang="en-US" sz="1600" b="1" dirty="0"/>
              <a:t>Ensuring Equity and Compliance</a:t>
            </a:r>
            <a:endParaRPr lang="en-US" sz="1600" dirty="0"/>
          </a:p>
          <a:p>
            <a:pPr lvl="1"/>
            <a:r>
              <a:rPr lang="en-US" sz="1400" dirty="0"/>
              <a:t>Follows institutional policies and legal guidelines to ensure a fair and unbiased process.</a:t>
            </a:r>
          </a:p>
          <a:p>
            <a:r>
              <a:rPr lang="en-US" sz="1600" b="1" dirty="0"/>
              <a:t>Confidentiality</a:t>
            </a:r>
            <a:endParaRPr lang="en-US" sz="1600" dirty="0"/>
          </a:p>
          <a:p>
            <a:pPr lvl="1"/>
            <a:r>
              <a:rPr lang="en-US" sz="1400" dirty="0"/>
              <a:t>Maintains strict confidentiality throughout the process to protect candidates and the integrity of the search.</a:t>
            </a:r>
          </a:p>
          <a:p>
            <a:endParaRPr lang="en-US" sz="1600" dirty="0"/>
          </a:p>
        </p:txBody>
      </p:sp>
    </p:spTree>
    <p:extLst>
      <p:ext uri="{BB962C8B-B14F-4D97-AF65-F5344CB8AC3E}">
        <p14:creationId xmlns:p14="http://schemas.microsoft.com/office/powerpoint/2010/main" val="3678651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EDB2E-DDEA-FE33-EA51-7B5AE2D18015}"/>
              </a:ext>
            </a:extLst>
          </p:cNvPr>
          <p:cNvSpPr>
            <a:spLocks noGrp="1"/>
          </p:cNvSpPr>
          <p:nvPr>
            <p:ph type="title"/>
          </p:nvPr>
        </p:nvSpPr>
        <p:spPr/>
        <p:txBody>
          <a:bodyPr/>
          <a:lstStyle/>
          <a:p>
            <a:r>
              <a:rPr lang="en-US" dirty="0"/>
              <a:t>Charge Meeting</a:t>
            </a:r>
          </a:p>
        </p:txBody>
      </p:sp>
      <p:sp>
        <p:nvSpPr>
          <p:cNvPr id="3" name="Content Placeholder 2">
            <a:extLst>
              <a:ext uri="{FF2B5EF4-FFF2-40B4-BE49-F238E27FC236}">
                <a16:creationId xmlns:a16="http://schemas.microsoft.com/office/drawing/2014/main" id="{6D531AC7-D50C-2D29-5397-8F3A3870DBB5}"/>
              </a:ext>
            </a:extLst>
          </p:cNvPr>
          <p:cNvSpPr>
            <a:spLocks noGrp="1"/>
          </p:cNvSpPr>
          <p:nvPr>
            <p:ph idx="1"/>
          </p:nvPr>
        </p:nvSpPr>
        <p:spPr/>
        <p:txBody>
          <a:bodyPr>
            <a:normAutofit fontScale="77500" lnSpcReduction="20000"/>
          </a:bodyPr>
          <a:lstStyle/>
          <a:p>
            <a:pPr fontAlgn="base"/>
            <a:r>
              <a:rPr lang="en-US" dirty="0"/>
              <a:t>After completing training and documentation (e.g., confidentiality form), committee members have access to applicant materials in PeopleAdmin. ​</a:t>
            </a:r>
          </a:p>
          <a:p>
            <a:pPr fontAlgn="base"/>
            <a:r>
              <a:rPr lang="en-US" dirty="0"/>
              <a:t>Human Resources will provide regular check-ins with the Search Chair and Unit Hiring Manager to see what support is needed with the search and to collect required documentation along the way, which will be stored in PeopleAdmin.</a:t>
            </a:r>
          </a:p>
          <a:p>
            <a:pPr fontAlgn="base"/>
            <a:r>
              <a:rPr lang="en-US" dirty="0"/>
              <a:t>PeopleAdmin is the official repository where documents are maintained. The committee members adhere to the confidentiality agreement that they have signed, including careful protection of these materials.​</a:t>
            </a:r>
          </a:p>
          <a:p>
            <a:pPr fontAlgn="base"/>
            <a:r>
              <a:rPr lang="en-US" dirty="0"/>
              <a:t>For non-civil service positions, applications can be reviewed, and screening interviews may occur before the priority review date.​</a:t>
            </a:r>
          </a:p>
          <a:p>
            <a:pPr fontAlgn="base"/>
            <a:r>
              <a:rPr lang="en-US" dirty="0"/>
              <a:t>Decisions regarding which candidates to bring to campus occur after all applications received by the priority review date have been fully considered, following the same procedures.​</a:t>
            </a:r>
          </a:p>
          <a:p>
            <a:pPr fontAlgn="base"/>
            <a:endParaRPr lang="en-US" dirty="0"/>
          </a:p>
        </p:txBody>
      </p:sp>
      <p:sp>
        <p:nvSpPr>
          <p:cNvPr id="4" name="Text Placeholder 3">
            <a:extLst>
              <a:ext uri="{FF2B5EF4-FFF2-40B4-BE49-F238E27FC236}">
                <a16:creationId xmlns:a16="http://schemas.microsoft.com/office/drawing/2014/main" id="{CC6141E8-5008-0EEF-490B-F3AC215EB434}"/>
              </a:ext>
            </a:extLst>
          </p:cNvPr>
          <p:cNvSpPr>
            <a:spLocks noGrp="1"/>
          </p:cNvSpPr>
          <p:nvPr>
            <p:ph type="body" sz="quarter" idx="13"/>
          </p:nvPr>
        </p:nvSpPr>
        <p:spPr/>
        <p:txBody>
          <a:bodyPr/>
          <a:lstStyle/>
          <a:p>
            <a:r>
              <a:rPr lang="en-US" dirty="0"/>
              <a:t>Applicant materials</a:t>
            </a:r>
          </a:p>
        </p:txBody>
      </p:sp>
    </p:spTree>
    <p:extLst>
      <p:ext uri="{BB962C8B-B14F-4D97-AF65-F5344CB8AC3E}">
        <p14:creationId xmlns:p14="http://schemas.microsoft.com/office/powerpoint/2010/main" val="4286424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BB0DF-4D3C-98E5-0829-AFD855896AA2}"/>
              </a:ext>
            </a:extLst>
          </p:cNvPr>
          <p:cNvSpPr>
            <a:spLocks noGrp="1"/>
          </p:cNvSpPr>
          <p:nvPr>
            <p:ph type="title"/>
          </p:nvPr>
        </p:nvSpPr>
        <p:spPr/>
        <p:txBody>
          <a:bodyPr/>
          <a:lstStyle/>
          <a:p>
            <a:r>
              <a:rPr lang="en-US" dirty="0"/>
              <a:t>Charge Meeting</a:t>
            </a:r>
          </a:p>
        </p:txBody>
      </p:sp>
      <p:sp>
        <p:nvSpPr>
          <p:cNvPr id="3" name="Text Placeholder 2">
            <a:extLst>
              <a:ext uri="{FF2B5EF4-FFF2-40B4-BE49-F238E27FC236}">
                <a16:creationId xmlns:a16="http://schemas.microsoft.com/office/drawing/2014/main" id="{1FE4BA21-B180-DEE0-C3C3-73EE768B0D45}"/>
              </a:ext>
            </a:extLst>
          </p:cNvPr>
          <p:cNvSpPr>
            <a:spLocks noGrp="1"/>
          </p:cNvSpPr>
          <p:nvPr>
            <p:ph type="body" idx="1"/>
          </p:nvPr>
        </p:nvSpPr>
        <p:spPr>
          <a:xfrm>
            <a:off x="706438" y="1876661"/>
            <a:ext cx="10363199" cy="463860"/>
          </a:xfrm>
        </p:spPr>
        <p:txBody>
          <a:bodyPr>
            <a:normAutofit/>
          </a:bodyPr>
          <a:lstStyle/>
          <a:p>
            <a:pPr algn="l" fontAlgn="base"/>
            <a:r>
              <a:rPr lang="en-US" dirty="0"/>
              <a:t>Confidentiality is key to the integrity of the search process.​</a:t>
            </a:r>
          </a:p>
          <a:p>
            <a:endParaRPr lang="en-US" dirty="0"/>
          </a:p>
        </p:txBody>
      </p:sp>
      <p:pic>
        <p:nvPicPr>
          <p:cNvPr id="1026" name="Picture 2">
            <a:extLst>
              <a:ext uri="{FF2B5EF4-FFF2-40B4-BE49-F238E27FC236}">
                <a16:creationId xmlns:a16="http://schemas.microsoft.com/office/drawing/2014/main" id="{7302DA84-18BF-7F56-8CF3-7A8C28C8158E}"/>
              </a:ext>
              <a:ext uri="{C183D7F6-B498-43B3-948B-1728B52AA6E4}">
                <adec:decorative xmlns:adec="http://schemas.microsoft.com/office/drawing/2017/decorative" val="1"/>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09600" y="2445207"/>
            <a:ext cx="5127625" cy="304549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3D06F316-8AE5-01CE-E66F-2F5A307D4B32}"/>
              </a:ext>
              <a:ext uri="{C183D7F6-B498-43B3-948B-1728B52AA6E4}">
                <adec:decorative xmlns:adec="http://schemas.microsoft.com/office/drawing/2017/decorative" val="1"/>
              </a:ext>
            </a:extLst>
          </p:cNvPr>
          <p:cNvPicPr>
            <a:picLocks noGrp="1" noChangeAspect="1" noChangeArrowheads="1"/>
          </p:cNvPicPr>
          <p:nvPr>
            <p:ph sz="quarter" idx="4"/>
          </p:nvPr>
        </p:nvPicPr>
        <p:blipFill>
          <a:blip r:embed="rId3">
            <a:extLst>
              <a:ext uri="{28A0092B-C50C-407E-A947-70E740481C1C}">
                <a14:useLocalDpi xmlns:a14="http://schemas.microsoft.com/office/drawing/2010/main" val="0"/>
              </a:ext>
            </a:extLst>
          </a:blip>
          <a:srcRect/>
          <a:stretch>
            <a:fillRect/>
          </a:stretch>
        </p:blipFill>
        <p:spPr bwMode="auto">
          <a:xfrm>
            <a:off x="5888038" y="2340521"/>
            <a:ext cx="5084762" cy="32548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09471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95D491-9CD8-6094-8AFE-69101F809AB1}"/>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D362361-F41A-C133-C35A-0111EE1852C2}"/>
              </a:ext>
            </a:extLst>
          </p:cNvPr>
          <p:cNvSpPr>
            <a:spLocks noGrp="1"/>
          </p:cNvSpPr>
          <p:nvPr>
            <p:ph idx="1"/>
          </p:nvPr>
        </p:nvSpPr>
        <p:spPr>
          <a:xfrm>
            <a:off x="609600" y="3153578"/>
            <a:ext cx="10464800" cy="550844"/>
          </a:xfrm>
        </p:spPr>
        <p:txBody>
          <a:bodyPr/>
          <a:lstStyle/>
          <a:p>
            <a:pPr marL="0" indent="0" algn="ctr">
              <a:buNone/>
            </a:pPr>
            <a:r>
              <a:rPr lang="en-US" b="1" dirty="0"/>
              <a:t>Review, evaluate, and interview best practices </a:t>
            </a:r>
          </a:p>
        </p:txBody>
      </p:sp>
      <p:sp>
        <p:nvSpPr>
          <p:cNvPr id="3" name="Title 2">
            <a:extLst>
              <a:ext uri="{FF2B5EF4-FFF2-40B4-BE49-F238E27FC236}">
                <a16:creationId xmlns:a16="http://schemas.microsoft.com/office/drawing/2014/main" id="{873DA2BD-21D8-2041-FA2E-2D6609464796}"/>
              </a:ext>
            </a:extLst>
          </p:cNvPr>
          <p:cNvSpPr>
            <a:spLocks noGrp="1"/>
          </p:cNvSpPr>
          <p:nvPr>
            <p:ph type="title"/>
          </p:nvPr>
        </p:nvSpPr>
        <p:spPr/>
        <p:txBody>
          <a:bodyPr/>
          <a:lstStyle/>
          <a:p>
            <a:r>
              <a:rPr lang="en-US" dirty="0"/>
              <a:t>Charge Meeting</a:t>
            </a:r>
          </a:p>
        </p:txBody>
      </p:sp>
    </p:spTree>
    <p:extLst>
      <p:ext uri="{BB962C8B-B14F-4D97-AF65-F5344CB8AC3E}">
        <p14:creationId xmlns:p14="http://schemas.microsoft.com/office/powerpoint/2010/main" val="26791834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ED2D4-2039-72F1-6CB1-825A08BAFE37}"/>
              </a:ext>
            </a:extLst>
          </p:cNvPr>
          <p:cNvSpPr>
            <a:spLocks noGrp="1"/>
          </p:cNvSpPr>
          <p:nvPr>
            <p:ph type="title"/>
          </p:nvPr>
        </p:nvSpPr>
        <p:spPr/>
        <p:txBody>
          <a:bodyPr/>
          <a:lstStyle/>
          <a:p>
            <a:r>
              <a:rPr lang="en-US" dirty="0"/>
              <a:t>Charge Meeting</a:t>
            </a:r>
          </a:p>
        </p:txBody>
      </p:sp>
      <p:sp>
        <p:nvSpPr>
          <p:cNvPr id="3" name="Content Placeholder 2">
            <a:extLst>
              <a:ext uri="{FF2B5EF4-FFF2-40B4-BE49-F238E27FC236}">
                <a16:creationId xmlns:a16="http://schemas.microsoft.com/office/drawing/2014/main" id="{1F8137E3-6CE4-3C02-E1C1-65970DA4D1BF}"/>
              </a:ext>
            </a:extLst>
          </p:cNvPr>
          <p:cNvSpPr>
            <a:spLocks noGrp="1"/>
          </p:cNvSpPr>
          <p:nvPr>
            <p:ph idx="1"/>
          </p:nvPr>
        </p:nvSpPr>
        <p:spPr/>
        <p:txBody>
          <a:bodyPr>
            <a:normAutofit fontScale="92500" lnSpcReduction="20000"/>
          </a:bodyPr>
          <a:lstStyle/>
          <a:p>
            <a:pPr fontAlgn="base"/>
            <a:r>
              <a:rPr lang="en-US" dirty="0"/>
              <a:t>The committee screens application materials for required and preferred qualifications.​ (For Civil Service, HRS does this.)</a:t>
            </a:r>
          </a:p>
          <a:p>
            <a:pPr fontAlgn="base"/>
            <a:r>
              <a:rPr lang="en-US" dirty="0"/>
              <a:t>The same screening rubric is used for each candidate.​</a:t>
            </a:r>
          </a:p>
          <a:p>
            <a:pPr fontAlgn="base"/>
            <a:r>
              <a:rPr lang="en-US" dirty="0"/>
              <a:t>Depending on the number of qualified candidates, the committee may use screening interviews to develop a short list. ​</a:t>
            </a:r>
          </a:p>
          <a:p>
            <a:pPr fontAlgn="base"/>
            <a:r>
              <a:rPr lang="en-US" dirty="0"/>
              <a:t>For some searches, screening interviews are often conducted via Zoom or Teams.​</a:t>
            </a:r>
          </a:p>
          <a:p>
            <a:pPr fontAlgn="base"/>
            <a:r>
              <a:rPr lang="en-US" dirty="0"/>
              <a:t>An interview script should be developed before the first screening interview.​</a:t>
            </a:r>
          </a:p>
          <a:p>
            <a:pPr fontAlgn="base"/>
            <a:r>
              <a:rPr lang="en-US" dirty="0"/>
              <a:t>The same screening interview questions should be used for each candidate.</a:t>
            </a:r>
          </a:p>
        </p:txBody>
      </p:sp>
      <p:sp>
        <p:nvSpPr>
          <p:cNvPr id="4" name="Text Placeholder 3">
            <a:extLst>
              <a:ext uri="{FF2B5EF4-FFF2-40B4-BE49-F238E27FC236}">
                <a16:creationId xmlns:a16="http://schemas.microsoft.com/office/drawing/2014/main" id="{801032E8-24B9-4A70-1E9D-937EE2EA7D41}"/>
              </a:ext>
            </a:extLst>
          </p:cNvPr>
          <p:cNvSpPr>
            <a:spLocks noGrp="1"/>
          </p:cNvSpPr>
          <p:nvPr>
            <p:ph type="body" sz="quarter" idx="13"/>
          </p:nvPr>
        </p:nvSpPr>
        <p:spPr/>
        <p:txBody>
          <a:bodyPr/>
          <a:lstStyle/>
          <a:p>
            <a:r>
              <a:rPr lang="en-US" dirty="0"/>
              <a:t>Screening process </a:t>
            </a:r>
          </a:p>
        </p:txBody>
      </p:sp>
    </p:spTree>
    <p:extLst>
      <p:ext uri="{BB962C8B-B14F-4D97-AF65-F5344CB8AC3E}">
        <p14:creationId xmlns:p14="http://schemas.microsoft.com/office/powerpoint/2010/main" val="36763805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AB215-492B-D73E-A278-893391A43FB3}"/>
              </a:ext>
            </a:extLst>
          </p:cNvPr>
          <p:cNvSpPr>
            <a:spLocks noGrp="1"/>
          </p:cNvSpPr>
          <p:nvPr>
            <p:ph type="title"/>
          </p:nvPr>
        </p:nvSpPr>
        <p:spPr/>
        <p:txBody>
          <a:bodyPr/>
          <a:lstStyle/>
          <a:p>
            <a:r>
              <a:rPr lang="en-US" dirty="0"/>
              <a:t>Charge Meeting</a:t>
            </a:r>
          </a:p>
        </p:txBody>
      </p:sp>
      <p:sp>
        <p:nvSpPr>
          <p:cNvPr id="3" name="Text Placeholder 2">
            <a:extLst>
              <a:ext uri="{FF2B5EF4-FFF2-40B4-BE49-F238E27FC236}">
                <a16:creationId xmlns:a16="http://schemas.microsoft.com/office/drawing/2014/main" id="{7A39E0AA-8D7C-24F3-8D28-6A948868D2E1}"/>
              </a:ext>
            </a:extLst>
          </p:cNvPr>
          <p:cNvSpPr>
            <a:spLocks noGrp="1"/>
          </p:cNvSpPr>
          <p:nvPr>
            <p:ph type="body" idx="1"/>
          </p:nvPr>
        </p:nvSpPr>
        <p:spPr>
          <a:xfrm>
            <a:off x="685428" y="1352550"/>
            <a:ext cx="5127313" cy="639762"/>
          </a:xfrm>
        </p:spPr>
        <p:txBody>
          <a:bodyPr>
            <a:normAutofit fontScale="92500"/>
          </a:bodyPr>
          <a:lstStyle/>
          <a:p>
            <a:r>
              <a:rPr lang="en-US" dirty="0"/>
              <a:t>❌ Topics and Questions to Avoid</a:t>
            </a:r>
          </a:p>
        </p:txBody>
      </p:sp>
      <p:sp>
        <p:nvSpPr>
          <p:cNvPr id="4" name="Content Placeholder 3">
            <a:extLst>
              <a:ext uri="{FF2B5EF4-FFF2-40B4-BE49-F238E27FC236}">
                <a16:creationId xmlns:a16="http://schemas.microsoft.com/office/drawing/2014/main" id="{47C6D9C2-00B6-28B4-87AB-869090F2E85B}"/>
              </a:ext>
            </a:extLst>
          </p:cNvPr>
          <p:cNvSpPr>
            <a:spLocks noGrp="1"/>
          </p:cNvSpPr>
          <p:nvPr>
            <p:ph sz="half" idx="2"/>
          </p:nvPr>
        </p:nvSpPr>
        <p:spPr/>
        <p:txBody>
          <a:bodyPr>
            <a:normAutofit fontScale="32500" lnSpcReduction="20000"/>
          </a:bodyPr>
          <a:lstStyle/>
          <a:p>
            <a:pPr marL="0" indent="0">
              <a:buNone/>
            </a:pPr>
            <a:endParaRPr lang="en-US" dirty="0"/>
          </a:p>
          <a:p>
            <a:pPr marL="0" indent="0">
              <a:buNone/>
            </a:pPr>
            <a:r>
              <a:rPr lang="en-US" b="1" dirty="0"/>
              <a:t>1. Race, Ethnicity, or National Origin</a:t>
            </a:r>
          </a:p>
          <a:p>
            <a:pPr marL="0" indent="0">
              <a:buNone/>
            </a:pPr>
            <a:r>
              <a:rPr lang="en-US" dirty="0"/>
              <a:t>Illegal: “Where were you born?” or “What’s your accent from?”</a:t>
            </a:r>
          </a:p>
          <a:p>
            <a:pPr marL="0" indent="0">
              <a:buNone/>
            </a:pPr>
            <a:r>
              <a:rPr lang="en-US" dirty="0"/>
              <a:t>Legal Alternative: “Are you legally authorized to work in the U.S.?”</a:t>
            </a:r>
          </a:p>
          <a:p>
            <a:pPr marL="0" indent="0">
              <a:buNone/>
            </a:pPr>
            <a:r>
              <a:rPr lang="en-US" b="1" dirty="0"/>
              <a:t>2. Religion</a:t>
            </a:r>
          </a:p>
          <a:p>
            <a:pPr marL="0" indent="0">
              <a:buNone/>
            </a:pPr>
            <a:r>
              <a:rPr lang="en-US" dirty="0"/>
              <a:t>Illegal: “Do you observe religious holidays?” or “Which church do you attend?”</a:t>
            </a:r>
          </a:p>
          <a:p>
            <a:pPr marL="0" indent="0">
              <a:buNone/>
            </a:pPr>
            <a:r>
              <a:rPr lang="en-US" dirty="0"/>
              <a:t>Legal Alternative: “Are you available to work the required schedule?”</a:t>
            </a:r>
          </a:p>
          <a:p>
            <a:pPr marL="0" indent="0">
              <a:buNone/>
            </a:pPr>
            <a:r>
              <a:rPr lang="en-US" b="1" dirty="0"/>
              <a:t>3. Age</a:t>
            </a:r>
          </a:p>
          <a:p>
            <a:pPr marL="0" indent="0">
              <a:buNone/>
            </a:pPr>
            <a:r>
              <a:rPr lang="en-US" dirty="0"/>
              <a:t>Illegal: “How old are you?” or “When did you graduate high school?”</a:t>
            </a:r>
          </a:p>
          <a:p>
            <a:pPr marL="0" indent="0">
              <a:buNone/>
            </a:pPr>
            <a:r>
              <a:rPr lang="en-US" dirty="0"/>
              <a:t>Legal Alternative: “Are you over 18?” (if age is a job requirement)</a:t>
            </a:r>
          </a:p>
          <a:p>
            <a:pPr marL="0" indent="0">
              <a:buNone/>
            </a:pPr>
            <a:r>
              <a:rPr lang="en-US" b="1" dirty="0"/>
              <a:t>4. Gender and Sexual Orientation</a:t>
            </a:r>
          </a:p>
          <a:p>
            <a:pPr marL="0" indent="0">
              <a:buNone/>
            </a:pPr>
            <a:r>
              <a:rPr lang="en-US" dirty="0"/>
              <a:t>Illegal: “Are you male or female?” or “Do you have a boyfriend/girlfriend?”</a:t>
            </a:r>
          </a:p>
          <a:p>
            <a:pPr marL="0" indent="0">
              <a:buNone/>
            </a:pPr>
            <a:r>
              <a:rPr lang="en-US" dirty="0"/>
              <a:t>Legal Alternative: Focus on job qualifications and availability.</a:t>
            </a:r>
          </a:p>
          <a:p>
            <a:pPr marL="0" indent="0">
              <a:buNone/>
            </a:pPr>
            <a:r>
              <a:rPr lang="en-US" b="1" dirty="0"/>
              <a:t>5. Disability</a:t>
            </a:r>
          </a:p>
          <a:p>
            <a:pPr marL="0" indent="0">
              <a:buNone/>
            </a:pPr>
            <a:r>
              <a:rPr lang="en-US" dirty="0"/>
              <a:t>Illegal: “Do you have a disability?” or “Have you ever been on disability leave?”</a:t>
            </a:r>
          </a:p>
          <a:p>
            <a:pPr marL="0" indent="0">
              <a:buNone/>
            </a:pPr>
            <a:r>
              <a:rPr lang="en-US" dirty="0"/>
              <a:t>Legal Alternative: “Can you perform the essential job functions with or without reasonable accommodations?”</a:t>
            </a:r>
          </a:p>
          <a:p>
            <a:pPr marL="0" indent="0">
              <a:buNone/>
            </a:pPr>
            <a:r>
              <a:rPr lang="en-US" b="1" dirty="0"/>
              <a:t>6. Pregnancy and Family Status</a:t>
            </a:r>
          </a:p>
          <a:p>
            <a:pPr marL="0" indent="0">
              <a:buNone/>
            </a:pPr>
            <a:r>
              <a:rPr lang="en-US" dirty="0"/>
              <a:t>Illegal: “Are you pregnant?” or “Do you plan to have children?”</a:t>
            </a:r>
          </a:p>
          <a:p>
            <a:pPr marL="0" indent="0">
              <a:buNone/>
            </a:pPr>
            <a:r>
              <a:rPr lang="en-US" dirty="0"/>
              <a:t>Legal Alternative: “Can you meet the job’s attendance and scheduling requirements?”</a:t>
            </a:r>
          </a:p>
          <a:p>
            <a:pPr marL="0" indent="0">
              <a:buNone/>
            </a:pPr>
            <a:r>
              <a:rPr lang="en-US" b="1" dirty="0"/>
              <a:t>7. Citizenship</a:t>
            </a:r>
          </a:p>
          <a:p>
            <a:pPr marL="0" indent="0">
              <a:buNone/>
            </a:pPr>
            <a:r>
              <a:rPr lang="en-US" dirty="0"/>
              <a:t>Illegal: “Are you a U.S. citizen?”</a:t>
            </a:r>
          </a:p>
          <a:p>
            <a:pPr marL="0" indent="0">
              <a:buNone/>
            </a:pPr>
            <a:r>
              <a:rPr lang="en-US" dirty="0"/>
              <a:t>Legal Alternative: “Are you legally authorized to work in the U.S.?”</a:t>
            </a:r>
          </a:p>
          <a:p>
            <a:pPr marL="0" indent="0">
              <a:buNone/>
            </a:pPr>
            <a:r>
              <a:rPr lang="en-US" b="1" dirty="0"/>
              <a:t>8. Salary History</a:t>
            </a:r>
          </a:p>
          <a:p>
            <a:pPr marL="0" indent="0">
              <a:buNone/>
            </a:pPr>
            <a:r>
              <a:rPr lang="en-US" dirty="0"/>
              <a:t>Illegal in many states: “What was your previous salary?”</a:t>
            </a:r>
          </a:p>
          <a:p>
            <a:pPr marL="0" indent="0">
              <a:buNone/>
            </a:pPr>
            <a:r>
              <a:rPr lang="en-US" dirty="0"/>
              <a:t>Legal Alternative: “What are your salary expectations?”</a:t>
            </a:r>
          </a:p>
          <a:p>
            <a:pPr marL="0" indent="0">
              <a:buNone/>
            </a:pPr>
            <a:r>
              <a:rPr lang="en-US" b="1" dirty="0"/>
              <a:t>9. Criminal History</a:t>
            </a:r>
          </a:p>
          <a:p>
            <a:pPr marL="0" indent="0">
              <a:buNone/>
            </a:pPr>
            <a:r>
              <a:rPr lang="en-US" dirty="0"/>
              <a:t>Illegal: “Have you ever been arrested?”</a:t>
            </a:r>
          </a:p>
          <a:p>
            <a:pPr marL="0" indent="0">
              <a:buNone/>
            </a:pPr>
            <a:r>
              <a:rPr lang="en-US" dirty="0"/>
              <a:t>Legal Alternative: Focus on job qualifications and availability.</a:t>
            </a:r>
          </a:p>
          <a:p>
            <a:pPr marL="0" indent="0">
              <a:buNone/>
            </a:pPr>
            <a:endParaRPr lang="en-US" dirty="0"/>
          </a:p>
        </p:txBody>
      </p:sp>
      <p:sp>
        <p:nvSpPr>
          <p:cNvPr id="5" name="Text Placeholder 4">
            <a:extLst>
              <a:ext uri="{FF2B5EF4-FFF2-40B4-BE49-F238E27FC236}">
                <a16:creationId xmlns:a16="http://schemas.microsoft.com/office/drawing/2014/main" id="{5D044543-555A-D8A1-7F10-FCE1BF11D608}"/>
              </a:ext>
            </a:extLst>
          </p:cNvPr>
          <p:cNvSpPr>
            <a:spLocks noGrp="1"/>
          </p:cNvSpPr>
          <p:nvPr>
            <p:ph type="body" sz="quarter" idx="3"/>
          </p:nvPr>
        </p:nvSpPr>
        <p:spPr/>
        <p:txBody>
          <a:bodyPr>
            <a:normAutofit fontScale="92500"/>
          </a:bodyPr>
          <a:lstStyle/>
          <a:p>
            <a:r>
              <a:rPr lang="en-US" dirty="0"/>
              <a:t>✅ Best Practices for Interviewers</a:t>
            </a:r>
          </a:p>
        </p:txBody>
      </p:sp>
      <p:sp>
        <p:nvSpPr>
          <p:cNvPr id="6" name="Content Placeholder 5">
            <a:extLst>
              <a:ext uri="{FF2B5EF4-FFF2-40B4-BE49-F238E27FC236}">
                <a16:creationId xmlns:a16="http://schemas.microsoft.com/office/drawing/2014/main" id="{2F6D0B75-6293-5880-7947-545FC4A32554}"/>
              </a:ext>
            </a:extLst>
          </p:cNvPr>
          <p:cNvSpPr>
            <a:spLocks noGrp="1"/>
          </p:cNvSpPr>
          <p:nvPr>
            <p:ph sz="quarter" idx="4"/>
          </p:nvPr>
        </p:nvSpPr>
        <p:spPr/>
        <p:txBody>
          <a:bodyPr>
            <a:normAutofit fontScale="32500" lnSpcReduction="20000"/>
          </a:bodyPr>
          <a:lstStyle/>
          <a:p>
            <a:pPr marL="0" indent="0">
              <a:buNone/>
            </a:pPr>
            <a:r>
              <a:rPr lang="en-US" b="1" dirty="0"/>
              <a:t>1. Use Structured, Skills-Based Interviews</a:t>
            </a:r>
          </a:p>
          <a:p>
            <a:pPr marL="0" indent="0">
              <a:buNone/>
            </a:pPr>
            <a:r>
              <a:rPr lang="en-US" dirty="0"/>
              <a:t>Focus on job-related competencies and qualifications.</a:t>
            </a:r>
          </a:p>
          <a:p>
            <a:pPr marL="0" indent="0">
              <a:buNone/>
            </a:pPr>
            <a:r>
              <a:rPr lang="en-US" b="1" dirty="0"/>
              <a:t>2. Train Interviewers</a:t>
            </a:r>
          </a:p>
          <a:p>
            <a:pPr marL="0" indent="0">
              <a:buNone/>
            </a:pPr>
            <a:r>
              <a:rPr lang="en-US" dirty="0"/>
              <a:t>Ensure all hiring personnel understand what questions are off-limits and why.</a:t>
            </a:r>
          </a:p>
          <a:p>
            <a:pPr marL="0" indent="0">
              <a:buNone/>
            </a:pPr>
            <a:r>
              <a:rPr lang="en-US" b="1" dirty="0"/>
              <a:t>3. Update Interview Question Banks</a:t>
            </a:r>
          </a:p>
          <a:p>
            <a:pPr marL="0" indent="0">
              <a:buNone/>
            </a:pPr>
            <a:r>
              <a:rPr lang="en-US" dirty="0"/>
              <a:t>Regularly review and revise questions to stay compliant with current laws.</a:t>
            </a:r>
          </a:p>
          <a:p>
            <a:pPr marL="0" indent="0">
              <a:buNone/>
            </a:pPr>
            <a:r>
              <a:rPr lang="en-US" b="1" dirty="0"/>
              <a:t>4. Provide Clear Job Descriptions</a:t>
            </a:r>
          </a:p>
          <a:p>
            <a:pPr marL="0" indent="0">
              <a:buNone/>
            </a:pPr>
            <a:r>
              <a:rPr lang="en-US" dirty="0"/>
              <a:t>Clearly define essential duties and requirements to guide appropriate questioning.</a:t>
            </a:r>
          </a:p>
          <a:p>
            <a:pPr marL="0" indent="0">
              <a:buNone/>
            </a:pPr>
            <a:r>
              <a:rPr lang="en-US" b="1" dirty="0"/>
              <a:t>5. Document Interviews</a:t>
            </a:r>
          </a:p>
          <a:p>
            <a:pPr marL="0" indent="0">
              <a:buNone/>
            </a:pPr>
            <a:r>
              <a:rPr lang="en-US" dirty="0"/>
              <a:t>Keep records of interview questions and responses to ensure transparency and consistency.</a:t>
            </a:r>
          </a:p>
          <a:p>
            <a:pPr marL="0" indent="0">
              <a:buNone/>
            </a:pPr>
            <a:r>
              <a:rPr lang="en-US" b="1" dirty="0"/>
              <a:t>6. Create a welcoming and inclusive environment</a:t>
            </a:r>
          </a:p>
          <a:p>
            <a:pPr marL="0" indent="0">
              <a:buNone/>
            </a:pPr>
            <a:r>
              <a:rPr lang="en-US" dirty="0"/>
              <a:t>Showcase the best assets and benefits of working at NIU.</a:t>
            </a:r>
          </a:p>
        </p:txBody>
      </p:sp>
    </p:spTree>
    <p:extLst>
      <p:ext uri="{BB962C8B-B14F-4D97-AF65-F5344CB8AC3E}">
        <p14:creationId xmlns:p14="http://schemas.microsoft.com/office/powerpoint/2010/main" val="21834028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EE4D2-D5E3-0FCD-B913-442280D61DB9}"/>
              </a:ext>
            </a:extLst>
          </p:cNvPr>
          <p:cNvSpPr>
            <a:spLocks noGrp="1"/>
          </p:cNvSpPr>
          <p:nvPr>
            <p:ph type="title"/>
          </p:nvPr>
        </p:nvSpPr>
        <p:spPr/>
        <p:txBody>
          <a:bodyPr/>
          <a:lstStyle/>
          <a:p>
            <a:r>
              <a:rPr lang="en-US" dirty="0"/>
              <a:t>Charge Meeting</a:t>
            </a:r>
          </a:p>
        </p:txBody>
      </p:sp>
      <p:sp>
        <p:nvSpPr>
          <p:cNvPr id="3" name="Content Placeholder 2">
            <a:extLst>
              <a:ext uri="{FF2B5EF4-FFF2-40B4-BE49-F238E27FC236}">
                <a16:creationId xmlns:a16="http://schemas.microsoft.com/office/drawing/2014/main" id="{414FFDAE-3F5D-95C4-B79B-B766CAED6DA9}"/>
              </a:ext>
            </a:extLst>
          </p:cNvPr>
          <p:cNvSpPr>
            <a:spLocks noGrp="1"/>
          </p:cNvSpPr>
          <p:nvPr>
            <p:ph idx="1"/>
          </p:nvPr>
        </p:nvSpPr>
        <p:spPr/>
        <p:txBody>
          <a:bodyPr>
            <a:normAutofit fontScale="55000" lnSpcReduction="20000"/>
          </a:bodyPr>
          <a:lstStyle/>
          <a:p>
            <a:pPr marL="0" indent="0" fontAlgn="base">
              <a:buNone/>
            </a:pPr>
            <a:r>
              <a:rPr lang="en-US" b="1" dirty="0"/>
              <a:t>Agree upon ground rules for evaluating candidates, including how you will vote. ​</a:t>
            </a:r>
          </a:p>
          <a:p>
            <a:pPr fontAlgn="base"/>
            <a:r>
              <a:rPr lang="en-US" dirty="0"/>
              <a:t>Ensure you know the hiring official’s preferences for how they would like to receive committee members’ assessments.​</a:t>
            </a:r>
          </a:p>
          <a:p>
            <a:pPr lvl="1" fontAlgn="base"/>
            <a:r>
              <a:rPr lang="en-US" dirty="0"/>
              <a:t>Will the hiring official make the decision or delegate the decision for determining who will be invited to an interview? ​</a:t>
            </a:r>
          </a:p>
          <a:p>
            <a:pPr lvl="1" fontAlgn="base"/>
            <a:r>
              <a:rPr lang="en-US" dirty="0"/>
              <a:t>Does the hiring official want summaries of each semi-finalist and/or assessments of each of their acceptability and/or rank orderings and/or something else? ​</a:t>
            </a:r>
          </a:p>
          <a:p>
            <a:pPr marL="0" indent="0" fontAlgn="base">
              <a:buNone/>
            </a:pPr>
            <a:r>
              <a:rPr lang="en-US" b="1" dirty="0"/>
              <a:t>Schedule early when the committee will meet, including for:​</a:t>
            </a:r>
          </a:p>
          <a:p>
            <a:pPr fontAlgn="base"/>
            <a:r>
              <a:rPr lang="en-US" dirty="0"/>
              <a:t>Discussion of assessments of their screening of submitted materials.​</a:t>
            </a:r>
          </a:p>
          <a:p>
            <a:pPr fontAlgn="base"/>
            <a:r>
              <a:rPr lang="en-US" dirty="0"/>
              <a:t>Screening interviews (if used/needed).​</a:t>
            </a:r>
          </a:p>
          <a:p>
            <a:pPr fontAlgn="base"/>
            <a:r>
              <a:rPr lang="en-US" dirty="0"/>
              <a:t>On campus visits.​</a:t>
            </a:r>
          </a:p>
          <a:p>
            <a:pPr marL="0" indent="0" fontAlgn="base">
              <a:buNone/>
            </a:pPr>
            <a:r>
              <a:rPr lang="en-US" b="1" dirty="0"/>
              <a:t>Agree on job-related evaluation criteria.​</a:t>
            </a:r>
          </a:p>
          <a:p>
            <a:pPr fontAlgn="base"/>
            <a:r>
              <a:rPr lang="en-US" dirty="0"/>
              <a:t>Develop a rubric that will be used by all committee members (i.e., checklist, rating form, spreadsheet, etc.) ​</a:t>
            </a:r>
          </a:p>
          <a:p>
            <a:pPr fontAlgn="base"/>
            <a:r>
              <a:rPr lang="en-US" dirty="0"/>
              <a:t>Agree on how committee members’ evaluations will be shared and summarized.​</a:t>
            </a:r>
          </a:p>
          <a:p>
            <a:pPr marL="0" indent="0" fontAlgn="base">
              <a:buNone/>
            </a:pPr>
            <a:r>
              <a:rPr lang="en-US" b="1" dirty="0"/>
              <a:t>Agree on the rules of discussion and how to handle disagreements. ​</a:t>
            </a:r>
          </a:p>
          <a:p>
            <a:pPr fontAlgn="base"/>
            <a:r>
              <a:rPr lang="en-US" dirty="0"/>
              <a:t>Avoid comments (either spoken or in written notes) that are not job-related. ​</a:t>
            </a:r>
          </a:p>
          <a:p>
            <a:pPr fontAlgn="base"/>
            <a:r>
              <a:rPr lang="en-US" dirty="0"/>
              <a:t>If bias or potential discrimination is noticed, speak out and redirect the conversation. ​</a:t>
            </a:r>
          </a:p>
          <a:p>
            <a:pPr fontAlgn="base"/>
            <a:r>
              <a:rPr lang="en-US" dirty="0"/>
              <a:t>Be aware of the possibility of your own biases. ​</a:t>
            </a:r>
          </a:p>
          <a:p>
            <a:endParaRPr lang="en-US" dirty="0"/>
          </a:p>
        </p:txBody>
      </p:sp>
      <p:sp>
        <p:nvSpPr>
          <p:cNvPr id="4" name="Text Placeholder 3">
            <a:extLst>
              <a:ext uri="{FF2B5EF4-FFF2-40B4-BE49-F238E27FC236}">
                <a16:creationId xmlns:a16="http://schemas.microsoft.com/office/drawing/2014/main" id="{F719CAB7-C97E-84EB-968B-F09860E8D0B4}"/>
              </a:ext>
            </a:extLst>
          </p:cNvPr>
          <p:cNvSpPr>
            <a:spLocks noGrp="1"/>
          </p:cNvSpPr>
          <p:nvPr>
            <p:ph type="body" sz="quarter" idx="13"/>
          </p:nvPr>
        </p:nvSpPr>
        <p:spPr/>
        <p:txBody>
          <a:bodyPr/>
          <a:lstStyle/>
          <a:p>
            <a:r>
              <a:rPr lang="en-US" dirty="0"/>
              <a:t>Developing a rubric and ground rules</a:t>
            </a:r>
          </a:p>
        </p:txBody>
      </p:sp>
    </p:spTree>
    <p:extLst>
      <p:ext uri="{BB962C8B-B14F-4D97-AF65-F5344CB8AC3E}">
        <p14:creationId xmlns:p14="http://schemas.microsoft.com/office/powerpoint/2010/main" val="24654803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B49FE6-710B-17D1-F59D-B5AB4207A1C1}"/>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E8E2C1A-9A90-94DF-148B-405F9F946524}"/>
              </a:ext>
            </a:extLst>
          </p:cNvPr>
          <p:cNvSpPr>
            <a:spLocks noGrp="1"/>
          </p:cNvSpPr>
          <p:nvPr>
            <p:ph idx="1"/>
          </p:nvPr>
        </p:nvSpPr>
        <p:spPr>
          <a:xfrm>
            <a:off x="609600" y="3153578"/>
            <a:ext cx="10464800" cy="550844"/>
          </a:xfrm>
        </p:spPr>
        <p:txBody>
          <a:bodyPr/>
          <a:lstStyle/>
          <a:p>
            <a:pPr marL="0" indent="0" algn="ctr">
              <a:buNone/>
            </a:pPr>
            <a:r>
              <a:rPr lang="en-US" b="1" dirty="0"/>
              <a:t>Let’s pause and look at the job description now.</a:t>
            </a:r>
          </a:p>
        </p:txBody>
      </p:sp>
      <p:sp>
        <p:nvSpPr>
          <p:cNvPr id="3" name="Title 2">
            <a:extLst>
              <a:ext uri="{FF2B5EF4-FFF2-40B4-BE49-F238E27FC236}">
                <a16:creationId xmlns:a16="http://schemas.microsoft.com/office/drawing/2014/main" id="{F1393D3B-10BC-A456-5241-6E9EC9BF5903}"/>
              </a:ext>
            </a:extLst>
          </p:cNvPr>
          <p:cNvSpPr>
            <a:spLocks noGrp="1"/>
          </p:cNvSpPr>
          <p:nvPr>
            <p:ph type="title"/>
          </p:nvPr>
        </p:nvSpPr>
        <p:spPr/>
        <p:txBody>
          <a:bodyPr/>
          <a:lstStyle/>
          <a:p>
            <a:r>
              <a:rPr lang="en-US" dirty="0"/>
              <a:t>Charge Meeting</a:t>
            </a:r>
          </a:p>
        </p:txBody>
      </p:sp>
    </p:spTree>
    <p:extLst>
      <p:ext uri="{BB962C8B-B14F-4D97-AF65-F5344CB8AC3E}">
        <p14:creationId xmlns:p14="http://schemas.microsoft.com/office/powerpoint/2010/main" val="21989595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0A8B7-EBD7-9BC4-10C4-2AF451A7290C}"/>
              </a:ext>
            </a:extLst>
          </p:cNvPr>
          <p:cNvSpPr>
            <a:spLocks noGrp="1"/>
          </p:cNvSpPr>
          <p:nvPr>
            <p:ph type="title"/>
          </p:nvPr>
        </p:nvSpPr>
        <p:spPr>
          <a:xfrm>
            <a:off x="609600" y="152400"/>
            <a:ext cx="10058400" cy="990600"/>
          </a:xfrm>
        </p:spPr>
        <p:txBody>
          <a:bodyPr anchor="ctr">
            <a:normAutofit/>
          </a:bodyPr>
          <a:lstStyle/>
          <a:p>
            <a:r>
              <a:rPr lang="en-US" dirty="0"/>
              <a:t>Charge Meeting</a:t>
            </a:r>
          </a:p>
        </p:txBody>
      </p:sp>
      <p:sp>
        <p:nvSpPr>
          <p:cNvPr id="4" name="Text Placeholder 3">
            <a:extLst>
              <a:ext uri="{FF2B5EF4-FFF2-40B4-BE49-F238E27FC236}">
                <a16:creationId xmlns:a16="http://schemas.microsoft.com/office/drawing/2014/main" id="{0307EAED-2361-456E-2FD3-7467650A1FF4}"/>
              </a:ext>
            </a:extLst>
          </p:cNvPr>
          <p:cNvSpPr>
            <a:spLocks noGrp="1"/>
          </p:cNvSpPr>
          <p:nvPr>
            <p:ph type="body" sz="quarter" idx="13"/>
          </p:nvPr>
        </p:nvSpPr>
        <p:spPr>
          <a:xfrm>
            <a:off x="609600" y="1371600"/>
            <a:ext cx="10160000" cy="533400"/>
          </a:xfrm>
        </p:spPr>
        <p:txBody>
          <a:bodyPr>
            <a:normAutofit/>
          </a:bodyPr>
          <a:lstStyle/>
          <a:p>
            <a:r>
              <a:rPr lang="en-US" dirty="0"/>
              <a:t>Evaluation rubric (example)</a:t>
            </a:r>
          </a:p>
        </p:txBody>
      </p:sp>
      <p:graphicFrame>
        <p:nvGraphicFramePr>
          <p:cNvPr id="5" name="Content Placeholder 4">
            <a:extLst>
              <a:ext uri="{FF2B5EF4-FFF2-40B4-BE49-F238E27FC236}">
                <a16:creationId xmlns:a16="http://schemas.microsoft.com/office/drawing/2014/main" id="{CE6E99EB-7175-1628-A5A4-419B77C46E9B}"/>
              </a:ext>
            </a:extLst>
          </p:cNvPr>
          <p:cNvGraphicFramePr>
            <a:graphicFrameLocks noGrp="1"/>
          </p:cNvGraphicFramePr>
          <p:nvPr>
            <p:ph idx="1"/>
            <p:extLst>
              <p:ext uri="{D42A27DB-BD31-4B8C-83A1-F6EECF244321}">
                <p14:modId xmlns:p14="http://schemas.microsoft.com/office/powerpoint/2010/main" val="1430467918"/>
              </p:ext>
            </p:extLst>
          </p:nvPr>
        </p:nvGraphicFramePr>
        <p:xfrm>
          <a:off x="609601" y="2181923"/>
          <a:ext cx="10138132" cy="3784815"/>
        </p:xfrm>
        <a:graphic>
          <a:graphicData uri="http://schemas.openxmlformats.org/drawingml/2006/table">
            <a:tbl>
              <a:tblPr firstRow="1" bandRow="1"/>
              <a:tblGrid>
                <a:gridCol w="1483225">
                  <a:extLst>
                    <a:ext uri="{9D8B030D-6E8A-4147-A177-3AD203B41FA5}">
                      <a16:colId xmlns:a16="http://schemas.microsoft.com/office/drawing/2014/main" val="1585727153"/>
                    </a:ext>
                  </a:extLst>
                </a:gridCol>
                <a:gridCol w="2444971">
                  <a:extLst>
                    <a:ext uri="{9D8B030D-6E8A-4147-A177-3AD203B41FA5}">
                      <a16:colId xmlns:a16="http://schemas.microsoft.com/office/drawing/2014/main" val="1468375933"/>
                    </a:ext>
                  </a:extLst>
                </a:gridCol>
                <a:gridCol w="2186153">
                  <a:extLst>
                    <a:ext uri="{9D8B030D-6E8A-4147-A177-3AD203B41FA5}">
                      <a16:colId xmlns:a16="http://schemas.microsoft.com/office/drawing/2014/main" val="931794803"/>
                    </a:ext>
                  </a:extLst>
                </a:gridCol>
                <a:gridCol w="1971451">
                  <a:extLst>
                    <a:ext uri="{9D8B030D-6E8A-4147-A177-3AD203B41FA5}">
                      <a16:colId xmlns:a16="http://schemas.microsoft.com/office/drawing/2014/main" val="2495288432"/>
                    </a:ext>
                  </a:extLst>
                </a:gridCol>
                <a:gridCol w="2052332">
                  <a:extLst>
                    <a:ext uri="{9D8B030D-6E8A-4147-A177-3AD203B41FA5}">
                      <a16:colId xmlns:a16="http://schemas.microsoft.com/office/drawing/2014/main" val="233080592"/>
                    </a:ext>
                  </a:extLst>
                </a:gridCol>
              </a:tblGrid>
              <a:tr h="587380">
                <a:tc>
                  <a:txBody>
                    <a:bodyPr/>
                    <a:lstStyle/>
                    <a:p>
                      <a:pPr algn="l" fontAlgn="auto">
                        <a:lnSpc>
                          <a:spcPts val="2175"/>
                        </a:lnSpc>
                        <a:buNone/>
                      </a:pPr>
                      <a:r>
                        <a:rPr lang="en-US" sz="1200" b="1" i="0">
                          <a:solidFill>
                            <a:srgbClr val="FFFFFF"/>
                          </a:solidFill>
                          <a:effectLst/>
                          <a:latin typeface="Aptos" panose="020B0004020202020204" pitchFamily="34" charset="0"/>
                        </a:rPr>
                        <a:t>​</a:t>
                      </a: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12221" cap="flat" cmpd="sng" algn="ctr">
                      <a:solidFill>
                        <a:srgbClr val="FFFFFF"/>
                      </a:solidFill>
                      <a:prstDash val="solid"/>
                      <a:round/>
                      <a:headEnd type="none" w="med" len="med"/>
                      <a:tailEnd type="none" w="med" len="med"/>
                    </a:lnT>
                    <a:lnB w="36671" cap="flat" cmpd="sng" algn="ctr">
                      <a:solidFill>
                        <a:srgbClr val="FFFFFF"/>
                      </a:solidFill>
                      <a:prstDash val="solid"/>
                      <a:round/>
                      <a:headEnd type="none" w="med" len="med"/>
                      <a:tailEnd type="none" w="med" len="med"/>
                    </a:lnB>
                    <a:solidFill>
                      <a:srgbClr val="156082"/>
                    </a:solidFill>
                  </a:tcPr>
                </a:tc>
                <a:tc>
                  <a:txBody>
                    <a:bodyPr/>
                    <a:lstStyle/>
                    <a:p>
                      <a:pPr algn="l" fontAlgn="base">
                        <a:lnSpc>
                          <a:spcPts val="2175"/>
                        </a:lnSpc>
                        <a:buNone/>
                      </a:pPr>
                      <a:r>
                        <a:rPr lang="en-US" sz="1200" b="1" i="0">
                          <a:solidFill>
                            <a:srgbClr val="FFFFFF"/>
                          </a:solidFill>
                          <a:effectLst/>
                          <a:latin typeface="Aptos" panose="020B0004020202020204" pitchFamily="34" charset="0"/>
                        </a:rPr>
                        <a:t>Excellent ​</a:t>
                      </a:r>
                      <a:endParaRPr lang="en-US" sz="1200" b="1" i="0">
                        <a:solidFill>
                          <a:srgbClr val="FFFFFF"/>
                        </a:solidFill>
                        <a:effectLst/>
                      </a:endParaRPr>
                    </a:p>
                    <a:p>
                      <a:pPr algn="l" fontAlgn="base">
                        <a:lnSpc>
                          <a:spcPts val="2175"/>
                        </a:lnSpc>
                        <a:buNone/>
                      </a:pPr>
                      <a:r>
                        <a:rPr lang="en-US" sz="1200" b="1" i="0">
                          <a:solidFill>
                            <a:srgbClr val="FFFFFF"/>
                          </a:solidFill>
                          <a:effectLst/>
                          <a:latin typeface="Aptos" panose="020B0004020202020204" pitchFamily="34" charset="0"/>
                        </a:rPr>
                        <a:t>(4)​</a:t>
                      </a:r>
                      <a:endParaRPr lang="en-US" sz="1200" b="1" i="0">
                        <a:solidFill>
                          <a:srgbClr val="FFFFFF"/>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12221" cap="flat" cmpd="sng" algn="ctr">
                      <a:solidFill>
                        <a:srgbClr val="FFFFFF"/>
                      </a:solidFill>
                      <a:prstDash val="solid"/>
                      <a:round/>
                      <a:headEnd type="none" w="med" len="med"/>
                      <a:tailEnd type="none" w="med" len="med"/>
                    </a:lnT>
                    <a:lnB w="36671" cap="flat" cmpd="sng" algn="ctr">
                      <a:solidFill>
                        <a:srgbClr val="FFFFFF"/>
                      </a:solidFill>
                      <a:prstDash val="solid"/>
                      <a:round/>
                      <a:headEnd type="none" w="med" len="med"/>
                      <a:tailEnd type="none" w="med" len="med"/>
                    </a:lnB>
                    <a:solidFill>
                      <a:srgbClr val="156082"/>
                    </a:solidFill>
                  </a:tcPr>
                </a:tc>
                <a:tc>
                  <a:txBody>
                    <a:bodyPr/>
                    <a:lstStyle/>
                    <a:p>
                      <a:pPr algn="l" fontAlgn="base">
                        <a:lnSpc>
                          <a:spcPts val="2175"/>
                        </a:lnSpc>
                        <a:buNone/>
                      </a:pPr>
                      <a:r>
                        <a:rPr lang="en-US" sz="1200" b="1" i="0">
                          <a:solidFill>
                            <a:srgbClr val="FFFFFF"/>
                          </a:solidFill>
                          <a:effectLst/>
                          <a:latin typeface="Aptos" panose="020B0004020202020204" pitchFamily="34" charset="0"/>
                        </a:rPr>
                        <a:t>Good ​</a:t>
                      </a:r>
                      <a:endParaRPr lang="en-US" sz="1200" b="1" i="0">
                        <a:solidFill>
                          <a:srgbClr val="FFFFFF"/>
                        </a:solidFill>
                        <a:effectLst/>
                      </a:endParaRPr>
                    </a:p>
                    <a:p>
                      <a:pPr algn="l" fontAlgn="base">
                        <a:lnSpc>
                          <a:spcPts val="2175"/>
                        </a:lnSpc>
                        <a:buNone/>
                      </a:pPr>
                      <a:r>
                        <a:rPr lang="en-US" sz="1200" b="1" i="0">
                          <a:solidFill>
                            <a:srgbClr val="FFFFFF"/>
                          </a:solidFill>
                          <a:effectLst/>
                          <a:latin typeface="Aptos" panose="020B0004020202020204" pitchFamily="34" charset="0"/>
                        </a:rPr>
                        <a:t>(3)​</a:t>
                      </a:r>
                      <a:endParaRPr lang="en-US" sz="1200" b="1" i="0">
                        <a:solidFill>
                          <a:srgbClr val="FFFFFF"/>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12221" cap="flat" cmpd="sng" algn="ctr">
                      <a:solidFill>
                        <a:srgbClr val="FFFFFF"/>
                      </a:solidFill>
                      <a:prstDash val="solid"/>
                      <a:round/>
                      <a:headEnd type="none" w="med" len="med"/>
                      <a:tailEnd type="none" w="med" len="med"/>
                    </a:lnT>
                    <a:lnB w="36671" cap="flat" cmpd="sng" algn="ctr">
                      <a:solidFill>
                        <a:srgbClr val="FFFFFF"/>
                      </a:solidFill>
                      <a:prstDash val="solid"/>
                      <a:round/>
                      <a:headEnd type="none" w="med" len="med"/>
                      <a:tailEnd type="none" w="med" len="med"/>
                    </a:lnB>
                    <a:solidFill>
                      <a:srgbClr val="156082"/>
                    </a:solidFill>
                  </a:tcPr>
                </a:tc>
                <a:tc>
                  <a:txBody>
                    <a:bodyPr/>
                    <a:lstStyle/>
                    <a:p>
                      <a:pPr algn="l" fontAlgn="base">
                        <a:lnSpc>
                          <a:spcPts val="2175"/>
                        </a:lnSpc>
                        <a:buNone/>
                      </a:pPr>
                      <a:r>
                        <a:rPr lang="en-US" sz="1200" b="1" i="0">
                          <a:solidFill>
                            <a:srgbClr val="FFFFFF"/>
                          </a:solidFill>
                          <a:effectLst/>
                          <a:latin typeface="Aptos" panose="020B0004020202020204" pitchFamily="34" charset="0"/>
                        </a:rPr>
                        <a:t>Satisfactory ​</a:t>
                      </a:r>
                      <a:endParaRPr lang="en-US" sz="1200" b="1" i="0">
                        <a:solidFill>
                          <a:srgbClr val="FFFFFF"/>
                        </a:solidFill>
                        <a:effectLst/>
                      </a:endParaRPr>
                    </a:p>
                    <a:p>
                      <a:pPr algn="l" fontAlgn="base">
                        <a:lnSpc>
                          <a:spcPts val="2175"/>
                        </a:lnSpc>
                        <a:buNone/>
                      </a:pPr>
                      <a:r>
                        <a:rPr lang="en-US" sz="1200" b="1" i="0">
                          <a:solidFill>
                            <a:srgbClr val="FFFFFF"/>
                          </a:solidFill>
                          <a:effectLst/>
                          <a:latin typeface="Aptos" panose="020B0004020202020204" pitchFamily="34" charset="0"/>
                        </a:rPr>
                        <a:t>(2)​</a:t>
                      </a:r>
                      <a:endParaRPr lang="en-US" sz="1200" b="1" i="0">
                        <a:solidFill>
                          <a:srgbClr val="FFFFFF"/>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12221" cap="flat" cmpd="sng" algn="ctr">
                      <a:solidFill>
                        <a:srgbClr val="FFFFFF"/>
                      </a:solidFill>
                      <a:prstDash val="solid"/>
                      <a:round/>
                      <a:headEnd type="none" w="med" len="med"/>
                      <a:tailEnd type="none" w="med" len="med"/>
                    </a:lnT>
                    <a:lnB w="36671" cap="flat" cmpd="sng" algn="ctr">
                      <a:solidFill>
                        <a:srgbClr val="FFFFFF"/>
                      </a:solidFill>
                      <a:prstDash val="solid"/>
                      <a:round/>
                      <a:headEnd type="none" w="med" len="med"/>
                      <a:tailEnd type="none" w="med" len="med"/>
                    </a:lnB>
                    <a:solidFill>
                      <a:srgbClr val="156082"/>
                    </a:solidFill>
                  </a:tcPr>
                </a:tc>
                <a:tc>
                  <a:txBody>
                    <a:bodyPr/>
                    <a:lstStyle/>
                    <a:p>
                      <a:pPr algn="l" fontAlgn="base">
                        <a:lnSpc>
                          <a:spcPts val="2175"/>
                        </a:lnSpc>
                        <a:buNone/>
                      </a:pPr>
                      <a:r>
                        <a:rPr lang="en-US" sz="1200" b="1" i="0">
                          <a:solidFill>
                            <a:srgbClr val="FFFFFF"/>
                          </a:solidFill>
                          <a:effectLst/>
                          <a:latin typeface="Aptos" panose="020B0004020202020204" pitchFamily="34" charset="0"/>
                        </a:rPr>
                        <a:t>Needs Improvement ​</a:t>
                      </a:r>
                      <a:endParaRPr lang="en-US" sz="1200" b="1" i="0">
                        <a:solidFill>
                          <a:srgbClr val="FFFFFF"/>
                        </a:solidFill>
                        <a:effectLst/>
                      </a:endParaRPr>
                    </a:p>
                    <a:p>
                      <a:pPr algn="l" fontAlgn="base">
                        <a:lnSpc>
                          <a:spcPts val="2175"/>
                        </a:lnSpc>
                        <a:buNone/>
                      </a:pPr>
                      <a:r>
                        <a:rPr lang="en-US" sz="1200" b="1" i="0">
                          <a:solidFill>
                            <a:srgbClr val="FFFFFF"/>
                          </a:solidFill>
                          <a:effectLst/>
                          <a:latin typeface="Aptos" panose="020B0004020202020204" pitchFamily="34" charset="0"/>
                        </a:rPr>
                        <a:t>(1)​</a:t>
                      </a:r>
                      <a:endParaRPr lang="en-US" sz="1200" b="1" i="0">
                        <a:solidFill>
                          <a:srgbClr val="FFFFFF"/>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12221" cap="flat" cmpd="sng" algn="ctr">
                      <a:solidFill>
                        <a:srgbClr val="FFFFFF"/>
                      </a:solidFill>
                      <a:prstDash val="solid"/>
                      <a:round/>
                      <a:headEnd type="none" w="med" len="med"/>
                      <a:tailEnd type="none" w="med" len="med"/>
                    </a:lnT>
                    <a:lnB w="36671" cap="flat" cmpd="sng" algn="ctr">
                      <a:solidFill>
                        <a:srgbClr val="FFFFFF"/>
                      </a:solidFill>
                      <a:prstDash val="solid"/>
                      <a:round/>
                      <a:headEnd type="none" w="med" len="med"/>
                      <a:tailEnd type="none" w="med" len="med"/>
                    </a:lnB>
                    <a:solidFill>
                      <a:srgbClr val="156082"/>
                    </a:solidFill>
                  </a:tcPr>
                </a:tc>
                <a:extLst>
                  <a:ext uri="{0D108BD9-81ED-4DB2-BD59-A6C34878D82A}">
                    <a16:rowId xmlns:a16="http://schemas.microsoft.com/office/drawing/2014/main" val="3510681078"/>
                  </a:ext>
                </a:extLst>
              </a:tr>
              <a:tr h="846199">
                <a:tc>
                  <a:txBody>
                    <a:bodyPr/>
                    <a:lstStyle/>
                    <a:p>
                      <a:pPr algn="l" fontAlgn="base">
                        <a:lnSpc>
                          <a:spcPts val="2175"/>
                        </a:lnSpc>
                        <a:buNone/>
                      </a:pPr>
                      <a:r>
                        <a:rPr lang="en-US" sz="1200" b="0" i="0">
                          <a:solidFill>
                            <a:srgbClr val="000000"/>
                          </a:solidFill>
                          <a:effectLst/>
                          <a:latin typeface="Aptos" panose="020B0004020202020204" pitchFamily="34" charset="0"/>
                        </a:rPr>
                        <a:t>Academic Record​</a:t>
                      </a:r>
                      <a:endParaRPr lang="en-US" sz="1200" b="0" i="0">
                        <a:solidFill>
                          <a:srgbClr val="000000"/>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36671" cap="flat" cmpd="sng" algn="ctr">
                      <a:solidFill>
                        <a:srgbClr val="FFFFFF"/>
                      </a:solidFill>
                      <a:prstDash val="solid"/>
                      <a:round/>
                      <a:headEnd type="none" w="med" len="med"/>
                      <a:tailEnd type="none" w="med" len="med"/>
                    </a:lnT>
                    <a:lnB w="12221" cap="flat" cmpd="sng" algn="ctr">
                      <a:solidFill>
                        <a:srgbClr val="FFFFFF"/>
                      </a:solidFill>
                      <a:prstDash val="solid"/>
                      <a:round/>
                      <a:headEnd type="none" w="med" len="med"/>
                      <a:tailEnd type="none" w="med" len="med"/>
                    </a:lnB>
                    <a:solidFill>
                      <a:srgbClr val="CCD2D8"/>
                    </a:solidFill>
                  </a:tcPr>
                </a:tc>
                <a:tc>
                  <a:txBody>
                    <a:bodyPr/>
                    <a:lstStyle/>
                    <a:p>
                      <a:pPr algn="l" fontAlgn="base">
                        <a:lnSpc>
                          <a:spcPts val="2175"/>
                        </a:lnSpc>
                        <a:buNone/>
                      </a:pPr>
                      <a:r>
                        <a:rPr lang="en-US" sz="1200" b="0" i="0">
                          <a:solidFill>
                            <a:srgbClr val="000000"/>
                          </a:solidFill>
                          <a:effectLst/>
                          <a:latin typeface="Aptos" panose="020B0004020202020204" pitchFamily="34" charset="0"/>
                        </a:rPr>
                        <a:t>All degrees from prestigious universities​</a:t>
                      </a:r>
                      <a:endParaRPr lang="en-US" sz="1200" b="0" i="0">
                        <a:solidFill>
                          <a:srgbClr val="000000"/>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36671" cap="flat" cmpd="sng" algn="ctr">
                      <a:solidFill>
                        <a:srgbClr val="FFFFFF"/>
                      </a:solidFill>
                      <a:prstDash val="solid"/>
                      <a:round/>
                      <a:headEnd type="none" w="med" len="med"/>
                      <a:tailEnd type="none" w="med" len="med"/>
                    </a:lnT>
                    <a:lnB w="12221" cap="flat" cmpd="sng" algn="ctr">
                      <a:solidFill>
                        <a:srgbClr val="FFFFFF"/>
                      </a:solidFill>
                      <a:prstDash val="solid"/>
                      <a:round/>
                      <a:headEnd type="none" w="med" len="med"/>
                      <a:tailEnd type="none" w="med" len="med"/>
                    </a:lnB>
                    <a:solidFill>
                      <a:srgbClr val="CCD2D8"/>
                    </a:solidFill>
                  </a:tcPr>
                </a:tc>
                <a:tc>
                  <a:txBody>
                    <a:bodyPr/>
                    <a:lstStyle/>
                    <a:p>
                      <a:pPr algn="l" fontAlgn="base">
                        <a:lnSpc>
                          <a:spcPts val="2175"/>
                        </a:lnSpc>
                        <a:buNone/>
                      </a:pPr>
                      <a:r>
                        <a:rPr lang="en-US" sz="1200" b="0" i="0">
                          <a:solidFill>
                            <a:srgbClr val="000000"/>
                          </a:solidFill>
                          <a:effectLst/>
                          <a:latin typeface="Aptos" panose="020B0004020202020204" pitchFamily="34" charset="0"/>
                        </a:rPr>
                        <a:t>Graduate degree from prestigious university​</a:t>
                      </a:r>
                      <a:endParaRPr lang="en-US" sz="1200" b="0" i="0">
                        <a:solidFill>
                          <a:srgbClr val="000000"/>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36671" cap="flat" cmpd="sng" algn="ctr">
                      <a:solidFill>
                        <a:srgbClr val="FFFFFF"/>
                      </a:solidFill>
                      <a:prstDash val="solid"/>
                      <a:round/>
                      <a:headEnd type="none" w="med" len="med"/>
                      <a:tailEnd type="none" w="med" len="med"/>
                    </a:lnT>
                    <a:lnB w="12221" cap="flat" cmpd="sng" algn="ctr">
                      <a:solidFill>
                        <a:srgbClr val="FFFFFF"/>
                      </a:solidFill>
                      <a:prstDash val="solid"/>
                      <a:round/>
                      <a:headEnd type="none" w="med" len="med"/>
                      <a:tailEnd type="none" w="med" len="med"/>
                    </a:lnB>
                    <a:solidFill>
                      <a:srgbClr val="CCD2D8"/>
                    </a:solidFill>
                  </a:tcPr>
                </a:tc>
                <a:tc>
                  <a:txBody>
                    <a:bodyPr/>
                    <a:lstStyle/>
                    <a:p>
                      <a:pPr algn="l" fontAlgn="base">
                        <a:lnSpc>
                          <a:spcPts val="2175"/>
                        </a:lnSpc>
                        <a:buNone/>
                      </a:pPr>
                      <a:r>
                        <a:rPr lang="en-US" sz="1200" b="0" i="0">
                          <a:solidFill>
                            <a:srgbClr val="000000"/>
                          </a:solidFill>
                          <a:effectLst/>
                          <a:latin typeface="Aptos" panose="020B0004020202020204" pitchFamily="34" charset="0"/>
                        </a:rPr>
                        <a:t>Undergraduate degree from prestigious university​</a:t>
                      </a:r>
                      <a:endParaRPr lang="en-US" sz="1200" b="0" i="0">
                        <a:solidFill>
                          <a:srgbClr val="000000"/>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36671" cap="flat" cmpd="sng" algn="ctr">
                      <a:solidFill>
                        <a:srgbClr val="FFFFFF"/>
                      </a:solidFill>
                      <a:prstDash val="solid"/>
                      <a:round/>
                      <a:headEnd type="none" w="med" len="med"/>
                      <a:tailEnd type="none" w="med" len="med"/>
                    </a:lnT>
                    <a:lnB w="12221" cap="flat" cmpd="sng" algn="ctr">
                      <a:solidFill>
                        <a:srgbClr val="FFFFFF"/>
                      </a:solidFill>
                      <a:prstDash val="solid"/>
                      <a:round/>
                      <a:headEnd type="none" w="med" len="med"/>
                      <a:tailEnd type="none" w="med" len="med"/>
                    </a:lnB>
                    <a:solidFill>
                      <a:srgbClr val="CCD2D8"/>
                    </a:solidFill>
                  </a:tcPr>
                </a:tc>
                <a:tc>
                  <a:txBody>
                    <a:bodyPr/>
                    <a:lstStyle/>
                    <a:p>
                      <a:pPr algn="l" fontAlgn="base">
                        <a:lnSpc>
                          <a:spcPts val="2175"/>
                        </a:lnSpc>
                        <a:buNone/>
                      </a:pPr>
                      <a:r>
                        <a:rPr lang="en-US" sz="1200" b="0" i="0">
                          <a:solidFill>
                            <a:srgbClr val="000000"/>
                          </a:solidFill>
                          <a:effectLst/>
                          <a:latin typeface="Aptos" panose="020B0004020202020204" pitchFamily="34" charset="0"/>
                        </a:rPr>
                        <a:t>Universities of degrees of questionable/​</a:t>
                      </a:r>
                      <a:endParaRPr lang="en-US" sz="1200" b="0" i="0">
                        <a:solidFill>
                          <a:srgbClr val="000000"/>
                        </a:solidFill>
                        <a:effectLst/>
                      </a:endParaRPr>
                    </a:p>
                    <a:p>
                      <a:pPr algn="l" fontAlgn="base">
                        <a:lnSpc>
                          <a:spcPts val="2175"/>
                        </a:lnSpc>
                        <a:buNone/>
                      </a:pPr>
                      <a:r>
                        <a:rPr lang="en-US" sz="1200" b="0" i="0">
                          <a:solidFill>
                            <a:srgbClr val="000000"/>
                          </a:solidFill>
                          <a:effectLst/>
                          <a:latin typeface="Aptos" panose="020B0004020202020204" pitchFamily="34" charset="0"/>
                        </a:rPr>
                        <a:t>unknown quality​</a:t>
                      </a:r>
                      <a:endParaRPr lang="en-US" sz="1200" b="0" i="0">
                        <a:solidFill>
                          <a:srgbClr val="000000"/>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36671" cap="flat" cmpd="sng" algn="ctr">
                      <a:solidFill>
                        <a:srgbClr val="FFFFFF"/>
                      </a:solidFill>
                      <a:prstDash val="solid"/>
                      <a:round/>
                      <a:headEnd type="none" w="med" len="med"/>
                      <a:tailEnd type="none" w="med" len="med"/>
                    </a:lnT>
                    <a:lnB w="12221" cap="flat" cmpd="sng" algn="ctr">
                      <a:solidFill>
                        <a:srgbClr val="FFFFFF"/>
                      </a:solidFill>
                      <a:prstDash val="solid"/>
                      <a:round/>
                      <a:headEnd type="none" w="med" len="med"/>
                      <a:tailEnd type="none" w="med" len="med"/>
                    </a:lnB>
                    <a:solidFill>
                      <a:srgbClr val="CCD2D8"/>
                    </a:solidFill>
                  </a:tcPr>
                </a:tc>
                <a:extLst>
                  <a:ext uri="{0D108BD9-81ED-4DB2-BD59-A6C34878D82A}">
                    <a16:rowId xmlns:a16="http://schemas.microsoft.com/office/drawing/2014/main" val="3315195923"/>
                  </a:ext>
                </a:extLst>
              </a:tr>
              <a:tr h="587380">
                <a:tc>
                  <a:txBody>
                    <a:bodyPr/>
                    <a:lstStyle/>
                    <a:p>
                      <a:pPr algn="l" fontAlgn="base">
                        <a:lnSpc>
                          <a:spcPts val="2175"/>
                        </a:lnSpc>
                        <a:buNone/>
                      </a:pPr>
                      <a:r>
                        <a:rPr lang="en-US" sz="1200" b="0" i="0">
                          <a:solidFill>
                            <a:srgbClr val="000000"/>
                          </a:solidFill>
                          <a:effectLst/>
                          <a:latin typeface="Aptos" panose="020B0004020202020204" pitchFamily="34" charset="0"/>
                        </a:rPr>
                        <a:t>Publication Record​</a:t>
                      </a:r>
                      <a:endParaRPr lang="en-US" sz="1200" b="0" i="0">
                        <a:solidFill>
                          <a:srgbClr val="000000"/>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12221" cap="flat" cmpd="sng" algn="ctr">
                      <a:solidFill>
                        <a:srgbClr val="FFFFFF"/>
                      </a:solidFill>
                      <a:prstDash val="solid"/>
                      <a:round/>
                      <a:headEnd type="none" w="med" len="med"/>
                      <a:tailEnd type="none" w="med" len="med"/>
                    </a:lnT>
                    <a:lnB w="12221" cap="flat" cmpd="sng" algn="ctr">
                      <a:solidFill>
                        <a:srgbClr val="FFFFFF"/>
                      </a:solidFill>
                      <a:prstDash val="solid"/>
                      <a:round/>
                      <a:headEnd type="none" w="med" len="med"/>
                      <a:tailEnd type="none" w="med" len="med"/>
                    </a:lnB>
                    <a:solidFill>
                      <a:srgbClr val="E7EAED"/>
                    </a:solidFill>
                  </a:tcPr>
                </a:tc>
                <a:tc>
                  <a:txBody>
                    <a:bodyPr/>
                    <a:lstStyle/>
                    <a:p>
                      <a:pPr algn="l" fontAlgn="base">
                        <a:lnSpc>
                          <a:spcPts val="2175"/>
                        </a:lnSpc>
                        <a:buNone/>
                      </a:pPr>
                      <a:r>
                        <a:rPr lang="en-US" sz="1200" b="0" i="0">
                          <a:solidFill>
                            <a:srgbClr val="000000"/>
                          </a:solidFill>
                          <a:effectLst/>
                          <a:latin typeface="Aptos" panose="020B0004020202020204" pitchFamily="34" charset="0"/>
                        </a:rPr>
                        <a:t>Numerous publications in top-tier journals​</a:t>
                      </a:r>
                      <a:endParaRPr lang="en-US" sz="1200" b="0" i="0">
                        <a:solidFill>
                          <a:srgbClr val="000000"/>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12221" cap="flat" cmpd="sng" algn="ctr">
                      <a:solidFill>
                        <a:srgbClr val="FFFFFF"/>
                      </a:solidFill>
                      <a:prstDash val="solid"/>
                      <a:round/>
                      <a:headEnd type="none" w="med" len="med"/>
                      <a:tailEnd type="none" w="med" len="med"/>
                    </a:lnT>
                    <a:lnB w="12221" cap="flat" cmpd="sng" algn="ctr">
                      <a:solidFill>
                        <a:srgbClr val="FFFFFF"/>
                      </a:solidFill>
                      <a:prstDash val="solid"/>
                      <a:round/>
                      <a:headEnd type="none" w="med" len="med"/>
                      <a:tailEnd type="none" w="med" len="med"/>
                    </a:lnB>
                    <a:solidFill>
                      <a:srgbClr val="E7EAED"/>
                    </a:solidFill>
                  </a:tcPr>
                </a:tc>
                <a:tc>
                  <a:txBody>
                    <a:bodyPr/>
                    <a:lstStyle/>
                    <a:p>
                      <a:pPr algn="l" fontAlgn="base">
                        <a:lnSpc>
                          <a:spcPts val="2175"/>
                        </a:lnSpc>
                        <a:buNone/>
                      </a:pPr>
                      <a:r>
                        <a:rPr lang="en-US" sz="1200" b="0" i="0">
                          <a:solidFill>
                            <a:srgbClr val="000000"/>
                          </a:solidFill>
                          <a:effectLst/>
                          <a:latin typeface="Aptos" panose="020B0004020202020204" pitchFamily="34" charset="0"/>
                        </a:rPr>
                        <a:t>Mostly top-tier publications, but not a steady stream​</a:t>
                      </a:r>
                      <a:endParaRPr lang="en-US" sz="1200" b="0" i="0">
                        <a:solidFill>
                          <a:srgbClr val="000000"/>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12221" cap="flat" cmpd="sng" algn="ctr">
                      <a:solidFill>
                        <a:srgbClr val="FFFFFF"/>
                      </a:solidFill>
                      <a:prstDash val="solid"/>
                      <a:round/>
                      <a:headEnd type="none" w="med" len="med"/>
                      <a:tailEnd type="none" w="med" len="med"/>
                    </a:lnT>
                    <a:lnB w="12221" cap="flat" cmpd="sng" algn="ctr">
                      <a:solidFill>
                        <a:srgbClr val="FFFFFF"/>
                      </a:solidFill>
                      <a:prstDash val="solid"/>
                      <a:round/>
                      <a:headEnd type="none" w="med" len="med"/>
                      <a:tailEnd type="none" w="med" len="med"/>
                    </a:lnB>
                    <a:solidFill>
                      <a:srgbClr val="E7EAED"/>
                    </a:solidFill>
                  </a:tcPr>
                </a:tc>
                <a:tc>
                  <a:txBody>
                    <a:bodyPr/>
                    <a:lstStyle/>
                    <a:p>
                      <a:pPr algn="l" fontAlgn="base">
                        <a:lnSpc>
                          <a:spcPts val="2175"/>
                        </a:lnSpc>
                        <a:buNone/>
                      </a:pPr>
                      <a:r>
                        <a:rPr lang="en-US" sz="1200" b="0" i="0">
                          <a:solidFill>
                            <a:srgbClr val="000000"/>
                          </a:solidFill>
                          <a:effectLst/>
                          <a:latin typeface="Aptos" panose="020B0004020202020204" pitchFamily="34" charset="0"/>
                        </a:rPr>
                        <a:t>Some publications in niche journals​</a:t>
                      </a:r>
                      <a:endParaRPr lang="en-US" sz="1200" b="0" i="0">
                        <a:solidFill>
                          <a:srgbClr val="000000"/>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12221" cap="flat" cmpd="sng" algn="ctr">
                      <a:solidFill>
                        <a:srgbClr val="FFFFFF"/>
                      </a:solidFill>
                      <a:prstDash val="solid"/>
                      <a:round/>
                      <a:headEnd type="none" w="med" len="med"/>
                      <a:tailEnd type="none" w="med" len="med"/>
                    </a:lnT>
                    <a:lnB w="12221" cap="flat" cmpd="sng" algn="ctr">
                      <a:solidFill>
                        <a:srgbClr val="FFFFFF"/>
                      </a:solidFill>
                      <a:prstDash val="solid"/>
                      <a:round/>
                      <a:headEnd type="none" w="med" len="med"/>
                      <a:tailEnd type="none" w="med" len="med"/>
                    </a:lnB>
                    <a:solidFill>
                      <a:srgbClr val="E7EAED"/>
                    </a:solidFill>
                  </a:tcPr>
                </a:tc>
                <a:tc>
                  <a:txBody>
                    <a:bodyPr/>
                    <a:lstStyle/>
                    <a:p>
                      <a:pPr algn="l" fontAlgn="base">
                        <a:lnSpc>
                          <a:spcPts val="2175"/>
                        </a:lnSpc>
                        <a:buNone/>
                      </a:pPr>
                      <a:r>
                        <a:rPr lang="en-US" sz="1200" b="0" i="0">
                          <a:solidFill>
                            <a:srgbClr val="000000"/>
                          </a:solidFill>
                          <a:effectLst/>
                          <a:latin typeface="Aptos" panose="020B0004020202020204" pitchFamily="34" charset="0"/>
                        </a:rPr>
                        <a:t>Few publications, mostly in obscure journals​</a:t>
                      </a:r>
                      <a:endParaRPr lang="en-US" sz="1200" b="0" i="0">
                        <a:solidFill>
                          <a:srgbClr val="000000"/>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12221" cap="flat" cmpd="sng" algn="ctr">
                      <a:solidFill>
                        <a:srgbClr val="FFFFFF"/>
                      </a:solidFill>
                      <a:prstDash val="solid"/>
                      <a:round/>
                      <a:headEnd type="none" w="med" len="med"/>
                      <a:tailEnd type="none" w="med" len="med"/>
                    </a:lnT>
                    <a:lnB w="12221" cap="flat" cmpd="sng" algn="ctr">
                      <a:solidFill>
                        <a:srgbClr val="FFFFFF"/>
                      </a:solidFill>
                      <a:prstDash val="solid"/>
                      <a:round/>
                      <a:headEnd type="none" w="med" len="med"/>
                      <a:tailEnd type="none" w="med" len="med"/>
                    </a:lnB>
                    <a:solidFill>
                      <a:srgbClr val="E7EAED"/>
                    </a:solidFill>
                  </a:tcPr>
                </a:tc>
                <a:extLst>
                  <a:ext uri="{0D108BD9-81ED-4DB2-BD59-A6C34878D82A}">
                    <a16:rowId xmlns:a16="http://schemas.microsoft.com/office/drawing/2014/main" val="2711225332"/>
                  </a:ext>
                </a:extLst>
              </a:tr>
              <a:tr h="1105018">
                <a:tc>
                  <a:txBody>
                    <a:bodyPr/>
                    <a:lstStyle/>
                    <a:p>
                      <a:pPr algn="l" fontAlgn="base">
                        <a:lnSpc>
                          <a:spcPts val="2175"/>
                        </a:lnSpc>
                        <a:buNone/>
                      </a:pPr>
                      <a:r>
                        <a:rPr lang="en-US" sz="1200" b="0" i="0">
                          <a:solidFill>
                            <a:srgbClr val="000000"/>
                          </a:solidFill>
                          <a:effectLst/>
                          <a:latin typeface="Aptos" panose="020B0004020202020204" pitchFamily="34" charset="0"/>
                        </a:rPr>
                        <a:t>Research Focus​</a:t>
                      </a:r>
                      <a:endParaRPr lang="en-US" sz="1200" b="0" i="0">
                        <a:solidFill>
                          <a:srgbClr val="000000"/>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12221" cap="flat" cmpd="sng" algn="ctr">
                      <a:solidFill>
                        <a:srgbClr val="FFFFFF"/>
                      </a:solidFill>
                      <a:prstDash val="solid"/>
                      <a:round/>
                      <a:headEnd type="none" w="med" len="med"/>
                      <a:tailEnd type="none" w="med" len="med"/>
                    </a:lnT>
                    <a:lnB w="12221" cap="flat" cmpd="sng" algn="ctr">
                      <a:solidFill>
                        <a:srgbClr val="FFFFFF"/>
                      </a:solidFill>
                      <a:prstDash val="solid"/>
                      <a:round/>
                      <a:headEnd type="none" w="med" len="med"/>
                      <a:tailEnd type="none" w="med" len="med"/>
                    </a:lnB>
                    <a:solidFill>
                      <a:srgbClr val="CCD2D8"/>
                    </a:solidFill>
                  </a:tcPr>
                </a:tc>
                <a:tc>
                  <a:txBody>
                    <a:bodyPr/>
                    <a:lstStyle/>
                    <a:p>
                      <a:pPr algn="l" fontAlgn="base">
                        <a:lnSpc>
                          <a:spcPts val="2175"/>
                        </a:lnSpc>
                        <a:buNone/>
                      </a:pPr>
                      <a:r>
                        <a:rPr lang="en-US" sz="1200" b="0" i="0">
                          <a:solidFill>
                            <a:srgbClr val="000000"/>
                          </a:solidFill>
                          <a:effectLst/>
                          <a:latin typeface="Aptos" panose="020B0004020202020204" pitchFamily="34" charset="0"/>
                        </a:rPr>
                        <a:t>Working in high-visibility areas in the discipline that fit nicely with the department​</a:t>
                      </a:r>
                      <a:endParaRPr lang="en-US" sz="1200" b="0" i="0">
                        <a:solidFill>
                          <a:srgbClr val="000000"/>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12221" cap="flat" cmpd="sng" algn="ctr">
                      <a:solidFill>
                        <a:srgbClr val="FFFFFF"/>
                      </a:solidFill>
                      <a:prstDash val="solid"/>
                      <a:round/>
                      <a:headEnd type="none" w="med" len="med"/>
                      <a:tailEnd type="none" w="med" len="med"/>
                    </a:lnT>
                    <a:lnB w="12221" cap="flat" cmpd="sng" algn="ctr">
                      <a:solidFill>
                        <a:srgbClr val="FFFFFF"/>
                      </a:solidFill>
                      <a:prstDash val="solid"/>
                      <a:round/>
                      <a:headEnd type="none" w="med" len="med"/>
                      <a:tailEnd type="none" w="med" len="med"/>
                    </a:lnB>
                    <a:solidFill>
                      <a:srgbClr val="CCD2D8"/>
                    </a:solidFill>
                  </a:tcPr>
                </a:tc>
                <a:tc>
                  <a:txBody>
                    <a:bodyPr/>
                    <a:lstStyle/>
                    <a:p>
                      <a:pPr algn="l" fontAlgn="base">
                        <a:lnSpc>
                          <a:spcPts val="2175"/>
                        </a:lnSpc>
                        <a:buNone/>
                      </a:pPr>
                      <a:r>
                        <a:rPr lang="en-US" sz="1200" b="0" i="0">
                          <a:solidFill>
                            <a:srgbClr val="000000"/>
                          </a:solidFill>
                          <a:effectLst/>
                          <a:latin typeface="Aptos" panose="020B0004020202020204" pitchFamily="34" charset="0"/>
                        </a:rPr>
                        <a:t>Some disciplinary visibility, and well aligned with department’s current focus​</a:t>
                      </a:r>
                      <a:endParaRPr lang="en-US" sz="1200" b="0" i="0">
                        <a:solidFill>
                          <a:srgbClr val="000000"/>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12221" cap="flat" cmpd="sng" algn="ctr">
                      <a:solidFill>
                        <a:srgbClr val="FFFFFF"/>
                      </a:solidFill>
                      <a:prstDash val="solid"/>
                      <a:round/>
                      <a:headEnd type="none" w="med" len="med"/>
                      <a:tailEnd type="none" w="med" len="med"/>
                    </a:lnT>
                    <a:lnB w="12221" cap="flat" cmpd="sng" algn="ctr">
                      <a:solidFill>
                        <a:srgbClr val="FFFFFF"/>
                      </a:solidFill>
                      <a:prstDash val="solid"/>
                      <a:round/>
                      <a:headEnd type="none" w="med" len="med"/>
                      <a:tailEnd type="none" w="med" len="med"/>
                    </a:lnB>
                    <a:solidFill>
                      <a:srgbClr val="CCD2D8"/>
                    </a:solidFill>
                  </a:tcPr>
                </a:tc>
                <a:tc>
                  <a:txBody>
                    <a:bodyPr/>
                    <a:lstStyle/>
                    <a:p>
                      <a:pPr algn="l" fontAlgn="base">
                        <a:lnSpc>
                          <a:spcPts val="2175"/>
                        </a:lnSpc>
                        <a:buNone/>
                      </a:pPr>
                      <a:r>
                        <a:rPr lang="en-US" sz="1200" b="0" i="0">
                          <a:solidFill>
                            <a:srgbClr val="000000"/>
                          </a:solidFill>
                          <a:effectLst/>
                          <a:latin typeface="Aptos" panose="020B0004020202020204" pitchFamily="34" charset="0"/>
                        </a:rPr>
                        <a:t>Works in a specialized area, marginally aligned with department​</a:t>
                      </a:r>
                      <a:endParaRPr lang="en-US" sz="1200" b="0" i="0">
                        <a:solidFill>
                          <a:srgbClr val="000000"/>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12221" cap="flat" cmpd="sng" algn="ctr">
                      <a:solidFill>
                        <a:srgbClr val="FFFFFF"/>
                      </a:solidFill>
                      <a:prstDash val="solid"/>
                      <a:round/>
                      <a:headEnd type="none" w="med" len="med"/>
                      <a:tailEnd type="none" w="med" len="med"/>
                    </a:lnT>
                    <a:lnB w="12221" cap="flat" cmpd="sng" algn="ctr">
                      <a:solidFill>
                        <a:srgbClr val="FFFFFF"/>
                      </a:solidFill>
                      <a:prstDash val="solid"/>
                      <a:round/>
                      <a:headEnd type="none" w="med" len="med"/>
                      <a:tailEnd type="none" w="med" len="med"/>
                    </a:lnB>
                    <a:solidFill>
                      <a:srgbClr val="CCD2D8"/>
                    </a:solidFill>
                  </a:tcPr>
                </a:tc>
                <a:tc>
                  <a:txBody>
                    <a:bodyPr/>
                    <a:lstStyle/>
                    <a:p>
                      <a:pPr algn="l" fontAlgn="base">
                        <a:lnSpc>
                          <a:spcPts val="2175"/>
                        </a:lnSpc>
                        <a:buNone/>
                      </a:pPr>
                      <a:r>
                        <a:rPr lang="en-US" sz="1200" b="0" i="0">
                          <a:solidFill>
                            <a:srgbClr val="000000"/>
                          </a:solidFill>
                          <a:effectLst/>
                          <a:latin typeface="Aptos" panose="020B0004020202020204" pitchFamily="34" charset="0"/>
                        </a:rPr>
                        <a:t>Research in an emerging area, unclear how well it fits with the department​</a:t>
                      </a:r>
                      <a:endParaRPr lang="en-US" sz="1200" b="0" i="0">
                        <a:solidFill>
                          <a:srgbClr val="000000"/>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12221" cap="flat" cmpd="sng" algn="ctr">
                      <a:solidFill>
                        <a:srgbClr val="FFFFFF"/>
                      </a:solidFill>
                      <a:prstDash val="solid"/>
                      <a:round/>
                      <a:headEnd type="none" w="med" len="med"/>
                      <a:tailEnd type="none" w="med" len="med"/>
                    </a:lnT>
                    <a:lnB w="12221" cap="flat" cmpd="sng" algn="ctr">
                      <a:solidFill>
                        <a:srgbClr val="FFFFFF"/>
                      </a:solidFill>
                      <a:prstDash val="solid"/>
                      <a:round/>
                      <a:headEnd type="none" w="med" len="med"/>
                      <a:tailEnd type="none" w="med" len="med"/>
                    </a:lnB>
                    <a:solidFill>
                      <a:srgbClr val="CCD2D8"/>
                    </a:solidFill>
                  </a:tcPr>
                </a:tc>
                <a:extLst>
                  <a:ext uri="{0D108BD9-81ED-4DB2-BD59-A6C34878D82A}">
                    <a16:rowId xmlns:a16="http://schemas.microsoft.com/office/drawing/2014/main" val="3279226055"/>
                  </a:ext>
                </a:extLst>
              </a:tr>
              <a:tr h="587380">
                <a:tc>
                  <a:txBody>
                    <a:bodyPr/>
                    <a:lstStyle/>
                    <a:p>
                      <a:pPr algn="l" fontAlgn="base">
                        <a:lnSpc>
                          <a:spcPts val="2175"/>
                        </a:lnSpc>
                        <a:buNone/>
                      </a:pPr>
                      <a:r>
                        <a:rPr lang="en-US" sz="1200" b="0" i="0">
                          <a:solidFill>
                            <a:srgbClr val="000000"/>
                          </a:solidFill>
                          <a:effectLst/>
                          <a:latin typeface="Aptos" panose="020B0004020202020204" pitchFamily="34" charset="0"/>
                        </a:rPr>
                        <a:t>Clinical Expertise​</a:t>
                      </a:r>
                      <a:endParaRPr lang="en-US" sz="1200" b="0" i="0">
                        <a:solidFill>
                          <a:srgbClr val="000000"/>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12221" cap="flat" cmpd="sng" algn="ctr">
                      <a:solidFill>
                        <a:srgbClr val="FFFFFF"/>
                      </a:solidFill>
                      <a:prstDash val="solid"/>
                      <a:round/>
                      <a:headEnd type="none" w="med" len="med"/>
                      <a:tailEnd type="none" w="med" len="med"/>
                    </a:lnT>
                    <a:lnB w="12221" cap="flat" cmpd="sng" algn="ctr">
                      <a:solidFill>
                        <a:srgbClr val="FFFFFF"/>
                      </a:solidFill>
                      <a:prstDash val="solid"/>
                      <a:round/>
                      <a:headEnd type="none" w="med" len="med"/>
                      <a:tailEnd type="none" w="med" len="med"/>
                    </a:lnB>
                    <a:solidFill>
                      <a:srgbClr val="E7EAED"/>
                    </a:solidFill>
                  </a:tcPr>
                </a:tc>
                <a:tc>
                  <a:txBody>
                    <a:bodyPr/>
                    <a:lstStyle/>
                    <a:p>
                      <a:pPr algn="l" fontAlgn="base">
                        <a:lnSpc>
                          <a:spcPts val="2175"/>
                        </a:lnSpc>
                        <a:buNone/>
                      </a:pPr>
                      <a:r>
                        <a:rPr lang="en-US" sz="1200" b="0" i="0">
                          <a:solidFill>
                            <a:srgbClr val="000000"/>
                          </a:solidFill>
                          <a:effectLst/>
                          <a:latin typeface="Aptos" panose="020B0004020202020204" pitchFamily="34" charset="0"/>
                        </a:rPr>
                        <a:t>Clearly has the credentials we need​</a:t>
                      </a:r>
                      <a:endParaRPr lang="en-US" sz="1200" b="0" i="0">
                        <a:solidFill>
                          <a:srgbClr val="000000"/>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12221" cap="flat" cmpd="sng" algn="ctr">
                      <a:solidFill>
                        <a:srgbClr val="FFFFFF"/>
                      </a:solidFill>
                      <a:prstDash val="solid"/>
                      <a:round/>
                      <a:headEnd type="none" w="med" len="med"/>
                      <a:tailEnd type="none" w="med" len="med"/>
                    </a:lnT>
                    <a:lnB w="12221" cap="flat" cmpd="sng" algn="ctr">
                      <a:solidFill>
                        <a:srgbClr val="FFFFFF"/>
                      </a:solidFill>
                      <a:prstDash val="solid"/>
                      <a:round/>
                      <a:headEnd type="none" w="med" len="med"/>
                      <a:tailEnd type="none" w="med" len="med"/>
                    </a:lnB>
                    <a:solidFill>
                      <a:srgbClr val="E7EAED"/>
                    </a:solidFill>
                  </a:tcPr>
                </a:tc>
                <a:tc>
                  <a:txBody>
                    <a:bodyPr/>
                    <a:lstStyle/>
                    <a:p>
                      <a:pPr algn="l" fontAlgn="base">
                        <a:lnSpc>
                          <a:spcPts val="2175"/>
                        </a:lnSpc>
                        <a:buNone/>
                      </a:pPr>
                      <a:r>
                        <a:rPr lang="en-US" sz="1200" b="0" i="0">
                          <a:solidFill>
                            <a:srgbClr val="000000"/>
                          </a:solidFill>
                          <a:effectLst/>
                          <a:latin typeface="Aptos" panose="020B0004020202020204" pitchFamily="34" charset="0"/>
                        </a:rPr>
                        <a:t>Documentation of credentials are unclear​</a:t>
                      </a:r>
                      <a:endParaRPr lang="en-US" sz="1200" b="0" i="0">
                        <a:solidFill>
                          <a:srgbClr val="000000"/>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12221" cap="flat" cmpd="sng" algn="ctr">
                      <a:solidFill>
                        <a:srgbClr val="FFFFFF"/>
                      </a:solidFill>
                      <a:prstDash val="solid"/>
                      <a:round/>
                      <a:headEnd type="none" w="med" len="med"/>
                      <a:tailEnd type="none" w="med" len="med"/>
                    </a:lnT>
                    <a:lnB w="12221" cap="flat" cmpd="sng" algn="ctr">
                      <a:solidFill>
                        <a:srgbClr val="FFFFFF"/>
                      </a:solidFill>
                      <a:prstDash val="solid"/>
                      <a:round/>
                      <a:headEnd type="none" w="med" len="med"/>
                      <a:tailEnd type="none" w="med" len="med"/>
                    </a:lnB>
                    <a:solidFill>
                      <a:srgbClr val="E7EAED"/>
                    </a:solidFill>
                  </a:tcPr>
                </a:tc>
                <a:tc>
                  <a:txBody>
                    <a:bodyPr/>
                    <a:lstStyle/>
                    <a:p>
                      <a:pPr algn="l" fontAlgn="base">
                        <a:lnSpc>
                          <a:spcPts val="2175"/>
                        </a:lnSpc>
                        <a:buNone/>
                      </a:pPr>
                      <a:r>
                        <a:rPr lang="en-US" sz="1200" b="0" i="0">
                          <a:solidFill>
                            <a:srgbClr val="000000"/>
                          </a:solidFill>
                          <a:effectLst/>
                          <a:latin typeface="Aptos" panose="020B0004020202020204" pitchFamily="34" charset="0"/>
                        </a:rPr>
                        <a:t>Has credentials from another country​</a:t>
                      </a:r>
                      <a:endParaRPr lang="en-US" sz="1200" b="0" i="0">
                        <a:solidFill>
                          <a:srgbClr val="000000"/>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12221" cap="flat" cmpd="sng" algn="ctr">
                      <a:solidFill>
                        <a:srgbClr val="FFFFFF"/>
                      </a:solidFill>
                      <a:prstDash val="solid"/>
                      <a:round/>
                      <a:headEnd type="none" w="med" len="med"/>
                      <a:tailEnd type="none" w="med" len="med"/>
                    </a:lnT>
                    <a:lnB w="12221" cap="flat" cmpd="sng" algn="ctr">
                      <a:solidFill>
                        <a:srgbClr val="FFFFFF"/>
                      </a:solidFill>
                      <a:prstDash val="solid"/>
                      <a:round/>
                      <a:headEnd type="none" w="med" len="med"/>
                      <a:tailEnd type="none" w="med" len="med"/>
                    </a:lnB>
                    <a:solidFill>
                      <a:srgbClr val="E7EAED"/>
                    </a:solidFill>
                  </a:tcPr>
                </a:tc>
                <a:tc>
                  <a:txBody>
                    <a:bodyPr/>
                    <a:lstStyle/>
                    <a:p>
                      <a:pPr algn="l" fontAlgn="base">
                        <a:lnSpc>
                          <a:spcPts val="2175"/>
                        </a:lnSpc>
                        <a:buNone/>
                      </a:pPr>
                      <a:r>
                        <a:rPr lang="en-US" sz="1200" b="0" i="0">
                          <a:solidFill>
                            <a:srgbClr val="000000"/>
                          </a:solidFill>
                          <a:effectLst/>
                          <a:latin typeface="Aptos" panose="020B0004020202020204" pitchFamily="34" charset="0"/>
                        </a:rPr>
                        <a:t>Didn’t supply any evidence of credentials​</a:t>
                      </a:r>
                      <a:endParaRPr lang="en-US" sz="1200" b="0" i="0">
                        <a:solidFill>
                          <a:srgbClr val="000000"/>
                        </a:solidFill>
                        <a:effectLst/>
                      </a:endParaRPr>
                    </a:p>
                  </a:txBody>
                  <a:tcPr marL="59860" marR="59860" marT="29930" marB="29930">
                    <a:lnL w="12221" cap="flat" cmpd="sng" algn="ctr">
                      <a:solidFill>
                        <a:srgbClr val="FFFFFF"/>
                      </a:solidFill>
                      <a:prstDash val="solid"/>
                      <a:round/>
                      <a:headEnd type="none" w="med" len="med"/>
                      <a:tailEnd type="none" w="med" len="med"/>
                    </a:lnL>
                    <a:lnR w="12221" cap="flat" cmpd="sng" algn="ctr">
                      <a:solidFill>
                        <a:srgbClr val="FFFFFF"/>
                      </a:solidFill>
                      <a:prstDash val="solid"/>
                      <a:round/>
                      <a:headEnd type="none" w="med" len="med"/>
                      <a:tailEnd type="none" w="med" len="med"/>
                    </a:lnR>
                    <a:lnT w="12221" cap="flat" cmpd="sng" algn="ctr">
                      <a:solidFill>
                        <a:srgbClr val="FFFFFF"/>
                      </a:solidFill>
                      <a:prstDash val="solid"/>
                      <a:round/>
                      <a:headEnd type="none" w="med" len="med"/>
                      <a:tailEnd type="none" w="med" len="med"/>
                    </a:lnT>
                    <a:lnB w="12221" cap="flat" cmpd="sng" algn="ctr">
                      <a:solidFill>
                        <a:srgbClr val="FFFFFF"/>
                      </a:solidFill>
                      <a:prstDash val="solid"/>
                      <a:round/>
                      <a:headEnd type="none" w="med" len="med"/>
                      <a:tailEnd type="none" w="med" len="med"/>
                    </a:lnB>
                    <a:solidFill>
                      <a:srgbClr val="E7EAED"/>
                    </a:solidFill>
                  </a:tcPr>
                </a:tc>
                <a:extLst>
                  <a:ext uri="{0D108BD9-81ED-4DB2-BD59-A6C34878D82A}">
                    <a16:rowId xmlns:a16="http://schemas.microsoft.com/office/drawing/2014/main" val="27521052"/>
                  </a:ext>
                </a:extLst>
              </a:tr>
            </a:tbl>
          </a:graphicData>
        </a:graphic>
      </p:graphicFrame>
      <p:sp>
        <p:nvSpPr>
          <p:cNvPr id="6" name="Rectangle 1">
            <a:extLst>
              <a:ext uri="{FF2B5EF4-FFF2-40B4-BE49-F238E27FC236}">
                <a16:creationId xmlns:a16="http://schemas.microsoft.com/office/drawing/2014/main" id="{98098789-3CAE-2481-D439-5ED346D4742A}"/>
              </a:ext>
              <a:ext uri="{C183D7F6-B498-43B3-948B-1728B52AA6E4}">
                <adec:decorative xmlns:adec="http://schemas.microsoft.com/office/drawing/2017/decorative" val="1"/>
              </a:ext>
            </a:extLst>
          </p:cNvPr>
          <p:cNvSpPr>
            <a:spLocks noChangeArrowheads="1"/>
          </p:cNvSpPr>
          <p:nvPr/>
        </p:nvSpPr>
        <p:spPr bwMode="auto">
          <a:xfrm flipV="1">
            <a:off x="-435299" y="-717151"/>
            <a:ext cx="9662333" cy="72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spcBef>
                <a:spcPct val="0"/>
              </a:spcBef>
              <a:spcAft>
                <a:spcPts val="600"/>
              </a:spcAft>
              <a:buClrTx/>
              <a:buSzTx/>
              <a:buFontTx/>
              <a:buNone/>
              <a:tabLst/>
            </a:pPr>
            <a:r>
              <a:rPr kumimoji="0" lang="en-US" altLang="en-US" b="0" i="0" u="none" strike="noStrike" cap="none" normalizeH="0" baseline="0">
                <a:ln>
                  <a:noFill/>
                </a:ln>
                <a:solidFill>
                  <a:srgbClr val="000000"/>
                </a:solidFill>
                <a:effectLst/>
                <a:latin typeface="-webkit-standard"/>
              </a:rPr>
              <a:t> </a:t>
            </a:r>
            <a:endParaRPr kumimoji="0" lang="en-US" altLang="en-US" b="0" i="0" u="none" strike="noStrike" cap="none" normalizeH="0" baseline="0">
              <a:ln>
                <a:noFill/>
              </a:ln>
              <a:solidFill>
                <a:schemeClr val="tx1"/>
              </a:solidFill>
              <a:effectLst/>
            </a:endParaRPr>
          </a:p>
          <a:p>
            <a:pPr marL="0" marR="0" lvl="0" indent="0" algn="l" defTabSz="914400" rtl="0" eaLnBrk="0" fontAlgn="base" latinLnBrk="0" hangingPunct="0">
              <a:spcBef>
                <a:spcPct val="0"/>
              </a:spcBef>
              <a:spcAft>
                <a:spcPts val="600"/>
              </a:spcAft>
              <a:buClrTx/>
              <a:buSzTx/>
              <a:buFontTx/>
              <a:buNone/>
              <a:tabLst/>
            </a:pPr>
            <a:endParaRPr kumimoji="0" lang="en-US" altLang="en-US"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618173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CC308-53AF-D047-9151-21D2D70312C9}"/>
              </a:ext>
            </a:extLst>
          </p:cNvPr>
          <p:cNvSpPr>
            <a:spLocks noGrp="1"/>
          </p:cNvSpPr>
          <p:nvPr>
            <p:ph type="title"/>
          </p:nvPr>
        </p:nvSpPr>
        <p:spPr/>
        <p:txBody>
          <a:bodyPr/>
          <a:lstStyle/>
          <a:p>
            <a:r>
              <a:rPr lang="en-US" dirty="0"/>
              <a:t>Charge Meeting	</a:t>
            </a:r>
          </a:p>
        </p:txBody>
      </p:sp>
      <p:sp>
        <p:nvSpPr>
          <p:cNvPr id="3" name="Content Placeholder 2">
            <a:extLst>
              <a:ext uri="{FF2B5EF4-FFF2-40B4-BE49-F238E27FC236}">
                <a16:creationId xmlns:a16="http://schemas.microsoft.com/office/drawing/2014/main" id="{AB7D93C7-B1AC-CD00-6C7E-40E23063857B}"/>
              </a:ext>
            </a:extLst>
          </p:cNvPr>
          <p:cNvSpPr>
            <a:spLocks noGrp="1"/>
          </p:cNvSpPr>
          <p:nvPr>
            <p:ph idx="1"/>
          </p:nvPr>
        </p:nvSpPr>
        <p:spPr/>
        <p:txBody>
          <a:bodyPr>
            <a:normAutofit fontScale="77500" lnSpcReduction="20000"/>
          </a:bodyPr>
          <a:lstStyle/>
          <a:p>
            <a:pPr marL="0" indent="0" fontAlgn="base">
              <a:buNone/>
            </a:pPr>
            <a:r>
              <a:rPr lang="en-US" b="1" dirty="0"/>
              <a:t>Think through rubrics for materials review, screening interviews, and on-campus visits.​</a:t>
            </a:r>
          </a:p>
          <a:p>
            <a:pPr fontAlgn="base"/>
            <a:r>
              <a:rPr lang="en-US" dirty="0"/>
              <a:t>What can be best assessed in each context?​</a:t>
            </a:r>
          </a:p>
          <a:p>
            <a:pPr marL="0" indent="0" fontAlgn="base">
              <a:buNone/>
            </a:pPr>
            <a:r>
              <a:rPr lang="en-US" b="1" dirty="0"/>
              <a:t>Focus on the candidate’s materials and interview responses as they relate to the qualifications.​</a:t>
            </a:r>
          </a:p>
          <a:p>
            <a:pPr fontAlgn="base"/>
            <a:r>
              <a:rPr lang="en-US" dirty="0"/>
              <a:t>Don’t use general terms like “lack of fit,” be specific.​</a:t>
            </a:r>
          </a:p>
          <a:p>
            <a:pPr fontAlgn="base"/>
            <a:r>
              <a:rPr lang="en-US" dirty="0"/>
              <a:t>Ask others to clarify where needed, and be open to doing so yourself.​</a:t>
            </a:r>
          </a:p>
          <a:p>
            <a:pPr marL="0" indent="0" fontAlgn="base">
              <a:buNone/>
            </a:pPr>
            <a:r>
              <a:rPr lang="en-US" b="1" dirty="0"/>
              <a:t>Point to evidence justifying why you scored the way you did (doing so may lead you to revise your scores).​</a:t>
            </a:r>
          </a:p>
          <a:p>
            <a:pPr fontAlgn="base"/>
            <a:r>
              <a:rPr lang="en-US" dirty="0"/>
              <a:t>Recognize that each committee member brings unique perspectives.​</a:t>
            </a:r>
          </a:p>
          <a:p>
            <a:pPr fontAlgn="base"/>
            <a:r>
              <a:rPr lang="en-US" dirty="0"/>
              <a:t>Be open to what someone else may identify that you may have missed.​</a:t>
            </a:r>
          </a:p>
          <a:p>
            <a:pPr marL="0" indent="0" fontAlgn="base">
              <a:buNone/>
            </a:pPr>
            <a:r>
              <a:rPr lang="en-US" b="1" dirty="0"/>
              <a:t>Don’t discuss aspects of a person’s characteristics, personality, or statements that don’t relate to the job qualifications.</a:t>
            </a:r>
          </a:p>
          <a:p>
            <a:pPr marL="0" indent="0">
              <a:buNone/>
            </a:pPr>
            <a:endParaRPr lang="en-US" dirty="0"/>
          </a:p>
        </p:txBody>
      </p:sp>
      <p:sp>
        <p:nvSpPr>
          <p:cNvPr id="4" name="Text Placeholder 3">
            <a:extLst>
              <a:ext uri="{FF2B5EF4-FFF2-40B4-BE49-F238E27FC236}">
                <a16:creationId xmlns:a16="http://schemas.microsoft.com/office/drawing/2014/main" id="{9AC169B4-9EDE-A4F1-B941-EDDF9C9CBBCC}"/>
              </a:ext>
            </a:extLst>
          </p:cNvPr>
          <p:cNvSpPr>
            <a:spLocks noGrp="1"/>
          </p:cNvSpPr>
          <p:nvPr>
            <p:ph type="body" sz="quarter" idx="13"/>
          </p:nvPr>
        </p:nvSpPr>
        <p:spPr/>
        <p:txBody>
          <a:bodyPr/>
          <a:lstStyle/>
          <a:p>
            <a:r>
              <a:rPr lang="en-US" dirty="0"/>
              <a:t>Scoring justifications </a:t>
            </a:r>
          </a:p>
        </p:txBody>
      </p:sp>
    </p:spTree>
    <p:extLst>
      <p:ext uri="{BB962C8B-B14F-4D97-AF65-F5344CB8AC3E}">
        <p14:creationId xmlns:p14="http://schemas.microsoft.com/office/powerpoint/2010/main" val="4085467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NIU grounding</a:t>
            </a:r>
          </a:p>
          <a:p>
            <a:r>
              <a:rPr lang="en-US" dirty="0"/>
              <a:t>Search/Recruitment process</a:t>
            </a:r>
          </a:p>
          <a:p>
            <a:r>
              <a:rPr lang="en-US" dirty="0"/>
              <a:t>Your role as a search committee member</a:t>
            </a:r>
          </a:p>
          <a:p>
            <a:r>
              <a:rPr lang="en-US" dirty="0"/>
              <a:t>Review, evaluate, and interview best practices</a:t>
            </a:r>
          </a:p>
          <a:p>
            <a:r>
              <a:rPr lang="en-US" dirty="0"/>
              <a:t>Access to applications</a:t>
            </a:r>
          </a:p>
          <a:p>
            <a:r>
              <a:rPr lang="en-US" dirty="0"/>
              <a:t>Questions and Answers </a:t>
            </a:r>
          </a:p>
          <a:p>
            <a:endParaRPr lang="en-US" dirty="0"/>
          </a:p>
        </p:txBody>
      </p:sp>
      <p:sp>
        <p:nvSpPr>
          <p:cNvPr id="3" name="Title 2"/>
          <p:cNvSpPr>
            <a:spLocks noGrp="1"/>
          </p:cNvSpPr>
          <p:nvPr>
            <p:ph type="title"/>
          </p:nvPr>
        </p:nvSpPr>
        <p:spPr/>
        <p:txBody>
          <a:bodyPr/>
          <a:lstStyle/>
          <a:p>
            <a:r>
              <a:rPr lang="en-US"/>
              <a:t>What we’ll cover today</a:t>
            </a:r>
          </a:p>
        </p:txBody>
      </p:sp>
    </p:spTree>
    <p:extLst>
      <p:ext uri="{BB962C8B-B14F-4D97-AF65-F5344CB8AC3E}">
        <p14:creationId xmlns:p14="http://schemas.microsoft.com/office/powerpoint/2010/main" val="3974126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FF2C3-7C19-C5D5-8D11-F355546A6C48}"/>
              </a:ext>
            </a:extLst>
          </p:cNvPr>
          <p:cNvSpPr>
            <a:spLocks noGrp="1"/>
          </p:cNvSpPr>
          <p:nvPr>
            <p:ph type="title"/>
          </p:nvPr>
        </p:nvSpPr>
        <p:spPr/>
        <p:txBody>
          <a:bodyPr/>
          <a:lstStyle/>
          <a:p>
            <a:r>
              <a:rPr lang="en-US" dirty="0"/>
              <a:t>Interview Questions</a:t>
            </a:r>
          </a:p>
        </p:txBody>
      </p:sp>
      <p:sp>
        <p:nvSpPr>
          <p:cNvPr id="3" name="Content Placeholder 2">
            <a:extLst>
              <a:ext uri="{FF2B5EF4-FFF2-40B4-BE49-F238E27FC236}">
                <a16:creationId xmlns:a16="http://schemas.microsoft.com/office/drawing/2014/main" id="{B97C52CA-7468-BDDB-21A0-DB97B97FAC9E}"/>
              </a:ext>
            </a:extLst>
          </p:cNvPr>
          <p:cNvSpPr>
            <a:spLocks noGrp="1"/>
          </p:cNvSpPr>
          <p:nvPr>
            <p:ph idx="1"/>
          </p:nvPr>
        </p:nvSpPr>
        <p:spPr/>
        <p:txBody>
          <a:bodyPr>
            <a:normAutofit fontScale="62500" lnSpcReduction="20000"/>
          </a:bodyPr>
          <a:lstStyle/>
          <a:p>
            <a:pPr marL="0" indent="0" fontAlgn="base">
              <a:buNone/>
            </a:pPr>
            <a:r>
              <a:rPr lang="en-US" b="1" dirty="0"/>
              <a:t>Use the same set of questions in the same order for all candidates.​</a:t>
            </a:r>
          </a:p>
          <a:p>
            <a:pPr fontAlgn="base"/>
            <a:r>
              <a:rPr lang="en-US" dirty="0"/>
              <a:t>Aim to have the same committee member ask the same questions each time.​</a:t>
            </a:r>
          </a:p>
          <a:p>
            <a:pPr fontAlgn="base"/>
            <a:r>
              <a:rPr lang="en-US" dirty="0"/>
              <a:t>Plan any follow-up questions in advance. ​</a:t>
            </a:r>
          </a:p>
          <a:p>
            <a:pPr fontAlgn="base"/>
            <a:r>
              <a:rPr lang="en-US" dirty="0"/>
              <a:t>Use specialized follow-up questions only for essential clarification.​</a:t>
            </a:r>
          </a:p>
          <a:p>
            <a:pPr marL="0" indent="0" fontAlgn="base">
              <a:buNone/>
            </a:pPr>
            <a:r>
              <a:rPr lang="en-US" b="1" dirty="0"/>
              <a:t>Ask single, clear, and concise questions​</a:t>
            </a:r>
          </a:p>
          <a:p>
            <a:pPr fontAlgn="base"/>
            <a:r>
              <a:rPr lang="en-US" dirty="0"/>
              <a:t>Avoid asking two things at once. Separate in two or focus on one.​</a:t>
            </a:r>
          </a:p>
          <a:p>
            <a:pPr marL="0" indent="0" fontAlgn="base">
              <a:buNone/>
            </a:pPr>
            <a:r>
              <a:rPr lang="en-US" b="1" dirty="0"/>
              <a:t>Consider the length of time you have, and likely length of responses.​</a:t>
            </a:r>
          </a:p>
          <a:p>
            <a:pPr fontAlgn="base"/>
            <a:r>
              <a:rPr lang="en-US" dirty="0"/>
              <a:t>Let candidates know at the beginning the number of questions and approximate expected response length.​</a:t>
            </a:r>
          </a:p>
          <a:p>
            <a:pPr fontAlgn="base"/>
            <a:r>
              <a:rPr lang="en-US" dirty="0"/>
              <a:t>Give them feedback if they’re saying a lot or a little.​</a:t>
            </a:r>
          </a:p>
          <a:p>
            <a:pPr fontAlgn="base"/>
            <a:r>
              <a:rPr lang="en-US" dirty="0"/>
              <a:t>“Just a reminder that we have X more questions, we appreciate what you’re sharing, yet somewhat shorter responses will give you a chance to answer all of our questions.”​</a:t>
            </a:r>
          </a:p>
          <a:p>
            <a:pPr fontAlgn="base"/>
            <a:r>
              <a:rPr lang="en-US" dirty="0"/>
              <a:t>“Remember we have time for up to X minutes for each response. Feel free to share a bit more.”​</a:t>
            </a:r>
          </a:p>
          <a:p>
            <a:pPr fontAlgn="base"/>
            <a:r>
              <a:rPr lang="en-US" dirty="0"/>
              <a:t>Give them feedback at the mid-way point as well, especially if they’re over or under time.</a:t>
            </a:r>
          </a:p>
          <a:p>
            <a:endParaRPr lang="en-US" dirty="0"/>
          </a:p>
        </p:txBody>
      </p:sp>
      <p:sp>
        <p:nvSpPr>
          <p:cNvPr id="4" name="Text Placeholder 3">
            <a:extLst>
              <a:ext uri="{FF2B5EF4-FFF2-40B4-BE49-F238E27FC236}">
                <a16:creationId xmlns:a16="http://schemas.microsoft.com/office/drawing/2014/main" id="{AC8B4A3D-C2BF-5EAE-6AD6-0F4D67945E6B}"/>
              </a:ext>
            </a:extLst>
          </p:cNvPr>
          <p:cNvSpPr>
            <a:spLocks noGrp="1"/>
          </p:cNvSpPr>
          <p:nvPr>
            <p:ph type="body" sz="quarter" idx="13"/>
          </p:nvPr>
        </p:nvSpPr>
        <p:spPr/>
        <p:txBody>
          <a:bodyPr/>
          <a:lstStyle/>
          <a:p>
            <a:r>
              <a:rPr lang="en-US" dirty="0"/>
              <a:t>Interview questions</a:t>
            </a:r>
          </a:p>
        </p:txBody>
      </p:sp>
    </p:spTree>
    <p:extLst>
      <p:ext uri="{BB962C8B-B14F-4D97-AF65-F5344CB8AC3E}">
        <p14:creationId xmlns:p14="http://schemas.microsoft.com/office/powerpoint/2010/main" val="31986929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75FAA-C387-3233-6BB2-0DF3BC2ACC46}"/>
              </a:ext>
            </a:extLst>
          </p:cNvPr>
          <p:cNvSpPr>
            <a:spLocks noGrp="1"/>
          </p:cNvSpPr>
          <p:nvPr>
            <p:ph type="title"/>
          </p:nvPr>
        </p:nvSpPr>
        <p:spPr/>
        <p:txBody>
          <a:bodyPr/>
          <a:lstStyle/>
          <a:p>
            <a:r>
              <a:rPr lang="en-US" dirty="0"/>
              <a:t>Charge Meeting</a:t>
            </a:r>
          </a:p>
        </p:txBody>
      </p:sp>
      <p:sp>
        <p:nvSpPr>
          <p:cNvPr id="3" name="Content Placeholder 2">
            <a:extLst>
              <a:ext uri="{FF2B5EF4-FFF2-40B4-BE49-F238E27FC236}">
                <a16:creationId xmlns:a16="http://schemas.microsoft.com/office/drawing/2014/main" id="{435D35F2-B7D8-0D0F-C465-F12AFE2A15D1}"/>
              </a:ext>
            </a:extLst>
          </p:cNvPr>
          <p:cNvSpPr>
            <a:spLocks noGrp="1"/>
          </p:cNvSpPr>
          <p:nvPr>
            <p:ph idx="1"/>
          </p:nvPr>
        </p:nvSpPr>
        <p:spPr/>
        <p:txBody>
          <a:bodyPr/>
          <a:lstStyle/>
          <a:p>
            <a:r>
              <a:rPr lang="en-US" dirty="0"/>
              <a:t>You must stick to a consistent line of questioning for candidates; however, if a candidate provides information in an answer that needs more investigation, ask for it!</a:t>
            </a:r>
          </a:p>
        </p:txBody>
      </p:sp>
      <p:sp>
        <p:nvSpPr>
          <p:cNvPr id="4" name="Text Placeholder 3">
            <a:extLst>
              <a:ext uri="{FF2B5EF4-FFF2-40B4-BE49-F238E27FC236}">
                <a16:creationId xmlns:a16="http://schemas.microsoft.com/office/drawing/2014/main" id="{A7A51206-BC2B-83C4-0D53-BB38157416D6}"/>
              </a:ext>
            </a:extLst>
          </p:cNvPr>
          <p:cNvSpPr>
            <a:spLocks noGrp="1"/>
          </p:cNvSpPr>
          <p:nvPr>
            <p:ph type="body" sz="quarter" idx="13"/>
          </p:nvPr>
        </p:nvSpPr>
        <p:spPr/>
        <p:txBody>
          <a:bodyPr/>
          <a:lstStyle/>
          <a:p>
            <a:r>
              <a:rPr lang="en-US" dirty="0"/>
              <a:t>Probing or follow up questions</a:t>
            </a:r>
          </a:p>
        </p:txBody>
      </p:sp>
    </p:spTree>
    <p:extLst>
      <p:ext uri="{BB962C8B-B14F-4D97-AF65-F5344CB8AC3E}">
        <p14:creationId xmlns:p14="http://schemas.microsoft.com/office/powerpoint/2010/main" val="15650220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A2968-D130-4866-EBEE-7DA039B8A1B7}"/>
              </a:ext>
            </a:extLst>
          </p:cNvPr>
          <p:cNvSpPr>
            <a:spLocks noGrp="1"/>
          </p:cNvSpPr>
          <p:nvPr>
            <p:ph type="title"/>
          </p:nvPr>
        </p:nvSpPr>
        <p:spPr/>
        <p:txBody>
          <a:bodyPr/>
          <a:lstStyle/>
          <a:p>
            <a:r>
              <a:rPr lang="en-US" dirty="0"/>
              <a:t>Charge Meeting	</a:t>
            </a:r>
          </a:p>
        </p:txBody>
      </p:sp>
      <p:sp>
        <p:nvSpPr>
          <p:cNvPr id="3" name="Content Placeholder 2">
            <a:extLst>
              <a:ext uri="{FF2B5EF4-FFF2-40B4-BE49-F238E27FC236}">
                <a16:creationId xmlns:a16="http://schemas.microsoft.com/office/drawing/2014/main" id="{69A26505-4474-8D83-1DF5-476482D3F70C}"/>
              </a:ext>
            </a:extLst>
          </p:cNvPr>
          <p:cNvSpPr>
            <a:spLocks noGrp="1"/>
          </p:cNvSpPr>
          <p:nvPr>
            <p:ph idx="1"/>
          </p:nvPr>
        </p:nvSpPr>
        <p:spPr/>
        <p:txBody>
          <a:bodyPr>
            <a:normAutofit fontScale="77500" lnSpcReduction="20000"/>
          </a:bodyPr>
          <a:lstStyle/>
          <a:p>
            <a:pPr marL="0" indent="0">
              <a:buNone/>
            </a:pPr>
            <a:r>
              <a:rPr lang="en-US" b="1" dirty="0"/>
              <a:t>Pre-screening</a:t>
            </a:r>
          </a:p>
          <a:p>
            <a:pPr lvl="1"/>
            <a:r>
              <a:rPr lang="en-US" dirty="0"/>
              <a:t>Typically done virtually or by phone.</a:t>
            </a:r>
          </a:p>
          <a:p>
            <a:pPr lvl="1"/>
            <a:r>
              <a:rPr lang="en-US" dirty="0"/>
              <a:t>Use when you have a large number of applicants</a:t>
            </a:r>
          </a:p>
          <a:p>
            <a:pPr marL="0" indent="0">
              <a:buNone/>
            </a:pPr>
            <a:r>
              <a:rPr lang="en-US" b="1" dirty="0"/>
              <a:t>First round screening</a:t>
            </a:r>
          </a:p>
          <a:p>
            <a:pPr lvl="1"/>
            <a:r>
              <a:rPr lang="en-US" dirty="0"/>
              <a:t>Can be done in lieu of pre-screening.</a:t>
            </a:r>
          </a:p>
          <a:p>
            <a:pPr lvl="1"/>
            <a:r>
              <a:rPr lang="en-US" dirty="0"/>
              <a:t>Use when you have 5-10 applicants as a way to narrow to 2-3 finalists. </a:t>
            </a:r>
          </a:p>
          <a:p>
            <a:pPr marL="0" indent="0">
              <a:buNone/>
            </a:pPr>
            <a:r>
              <a:rPr lang="en-US" b="1" dirty="0"/>
              <a:t>On campus visits </a:t>
            </a:r>
          </a:p>
          <a:p>
            <a:pPr lvl="1"/>
            <a:r>
              <a:rPr lang="en-US" dirty="0"/>
              <a:t>On-campus visits should be reserved for finalists. </a:t>
            </a:r>
          </a:p>
          <a:p>
            <a:pPr marL="0" indent="0">
              <a:buNone/>
            </a:pPr>
            <a:r>
              <a:rPr lang="en-US" b="1" dirty="0"/>
              <a:t>Follow-up interviews </a:t>
            </a:r>
          </a:p>
          <a:p>
            <a:pPr lvl="1"/>
            <a:r>
              <a:rPr lang="en-US" dirty="0"/>
              <a:t>Useful when needed to break a tie between two candidates.</a:t>
            </a:r>
          </a:p>
          <a:p>
            <a:pPr lvl="1"/>
            <a:r>
              <a:rPr lang="en-US" dirty="0"/>
              <a:t>Can be useful if a key stakeholder or group was not available for interview during an on-campus visit</a:t>
            </a:r>
          </a:p>
        </p:txBody>
      </p:sp>
      <p:sp>
        <p:nvSpPr>
          <p:cNvPr id="4" name="Text Placeholder 3">
            <a:extLst>
              <a:ext uri="{FF2B5EF4-FFF2-40B4-BE49-F238E27FC236}">
                <a16:creationId xmlns:a16="http://schemas.microsoft.com/office/drawing/2014/main" id="{3E7CE7CE-0FF8-C224-364E-655D0E8C7209}"/>
              </a:ext>
            </a:extLst>
          </p:cNvPr>
          <p:cNvSpPr>
            <a:spLocks noGrp="1"/>
          </p:cNvSpPr>
          <p:nvPr>
            <p:ph type="body" sz="quarter" idx="13"/>
          </p:nvPr>
        </p:nvSpPr>
        <p:spPr/>
        <p:txBody>
          <a:bodyPr/>
          <a:lstStyle/>
          <a:p>
            <a:r>
              <a:rPr lang="en-US" dirty="0"/>
              <a:t>Interview modalities </a:t>
            </a:r>
          </a:p>
        </p:txBody>
      </p:sp>
    </p:spTree>
    <p:extLst>
      <p:ext uri="{BB962C8B-B14F-4D97-AF65-F5344CB8AC3E}">
        <p14:creationId xmlns:p14="http://schemas.microsoft.com/office/powerpoint/2010/main" val="36621156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E439CB-8ECC-B2B0-BB79-5CE91C99E4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D0DC73-2813-F396-1652-2ED6E7D674F8}"/>
              </a:ext>
            </a:extLst>
          </p:cNvPr>
          <p:cNvSpPr>
            <a:spLocks noGrp="1"/>
          </p:cNvSpPr>
          <p:nvPr>
            <p:ph type="title"/>
          </p:nvPr>
        </p:nvSpPr>
        <p:spPr/>
        <p:txBody>
          <a:bodyPr/>
          <a:lstStyle/>
          <a:p>
            <a:r>
              <a:rPr lang="en-US" dirty="0"/>
              <a:t>Charge Meeting	</a:t>
            </a:r>
          </a:p>
        </p:txBody>
      </p:sp>
      <p:sp>
        <p:nvSpPr>
          <p:cNvPr id="3" name="Content Placeholder 2">
            <a:extLst>
              <a:ext uri="{FF2B5EF4-FFF2-40B4-BE49-F238E27FC236}">
                <a16:creationId xmlns:a16="http://schemas.microsoft.com/office/drawing/2014/main" id="{1E786E84-D88A-B32E-003D-F6CA0AD23CF8}"/>
              </a:ext>
            </a:extLst>
          </p:cNvPr>
          <p:cNvSpPr>
            <a:spLocks noGrp="1"/>
          </p:cNvSpPr>
          <p:nvPr>
            <p:ph idx="1"/>
          </p:nvPr>
        </p:nvSpPr>
        <p:spPr/>
        <p:txBody>
          <a:bodyPr>
            <a:normAutofit fontScale="62500" lnSpcReduction="20000"/>
          </a:bodyPr>
          <a:lstStyle/>
          <a:p>
            <a:pPr marL="0" indent="0">
              <a:buNone/>
            </a:pPr>
            <a:r>
              <a:rPr lang="en-US" b="1" dirty="0"/>
              <a:t>Two-way evaluations</a:t>
            </a:r>
          </a:p>
          <a:p>
            <a:pPr lvl="1"/>
            <a:r>
              <a:rPr lang="en-US" dirty="0"/>
              <a:t>Remember, the candidate is evaluating NIU as much as we are evaluating them.</a:t>
            </a:r>
          </a:p>
          <a:p>
            <a:pPr marL="0" indent="0">
              <a:buNone/>
            </a:pPr>
            <a:r>
              <a:rPr lang="en-US" b="1" dirty="0"/>
              <a:t>Decide on a contact person for the candidate(s)</a:t>
            </a:r>
          </a:p>
          <a:p>
            <a:pPr lvl="1"/>
            <a:r>
              <a:rPr lang="en-US" dirty="0"/>
              <a:t>Responsible for coordinating travel, accommodations, meals, etc. </a:t>
            </a:r>
          </a:p>
          <a:p>
            <a:pPr lvl="1"/>
            <a:r>
              <a:rPr lang="en-US" dirty="0"/>
              <a:t>The point of contact on campus should serve as a guide for the candidate during their visit. </a:t>
            </a:r>
          </a:p>
          <a:p>
            <a:pPr marL="0" indent="0">
              <a:buNone/>
            </a:pPr>
            <a:r>
              <a:rPr lang="en-US" b="1" dirty="0"/>
              <a:t>On campus visits to the areas of campus</a:t>
            </a:r>
          </a:p>
          <a:p>
            <a:pPr lvl="1"/>
            <a:r>
              <a:rPr lang="en-US" dirty="0"/>
              <a:t>Consider groups or departments that may be impacted by the work of the candidate(s).  Arrange forums or meetings with them.</a:t>
            </a:r>
          </a:p>
          <a:p>
            <a:pPr lvl="1"/>
            <a:r>
              <a:rPr lang="en-US" dirty="0"/>
              <a:t>Arrange for HRS to meet with the candidate to review benefits. </a:t>
            </a:r>
          </a:p>
          <a:p>
            <a:pPr lvl="1"/>
            <a:r>
              <a:rPr lang="en-US" dirty="0"/>
              <a:t>Consider other centers/institutes to meet with.</a:t>
            </a:r>
          </a:p>
          <a:p>
            <a:pPr marL="0" indent="0">
              <a:buNone/>
            </a:pPr>
            <a:r>
              <a:rPr lang="en-US" b="1" dirty="0"/>
              <a:t>Ask for feedback</a:t>
            </a:r>
          </a:p>
          <a:p>
            <a:pPr lvl="1"/>
            <a:r>
              <a:rPr lang="en-US" dirty="0"/>
              <a:t>Arrange for the collection of feedback from stakeholders who interact with or meet with the candidate. </a:t>
            </a:r>
          </a:p>
          <a:p>
            <a:pPr lvl="1"/>
            <a:r>
              <a:rPr lang="en-US" dirty="0"/>
              <a:t>Remember to provide the </a:t>
            </a:r>
            <a:r>
              <a:rPr lang="en-US" b="1" dirty="0"/>
              <a:t>REDACTED</a:t>
            </a:r>
            <a:r>
              <a:rPr lang="en-US" dirty="0"/>
              <a:t> information of the candidate to stakeholders before meeting with the candidate. </a:t>
            </a:r>
          </a:p>
        </p:txBody>
      </p:sp>
      <p:sp>
        <p:nvSpPr>
          <p:cNvPr id="4" name="Text Placeholder 3">
            <a:extLst>
              <a:ext uri="{FF2B5EF4-FFF2-40B4-BE49-F238E27FC236}">
                <a16:creationId xmlns:a16="http://schemas.microsoft.com/office/drawing/2014/main" id="{1E03751A-5743-2E04-09DA-EE1577039872}"/>
              </a:ext>
            </a:extLst>
          </p:cNvPr>
          <p:cNvSpPr>
            <a:spLocks noGrp="1"/>
          </p:cNvSpPr>
          <p:nvPr>
            <p:ph type="body" sz="quarter" idx="13"/>
          </p:nvPr>
        </p:nvSpPr>
        <p:spPr/>
        <p:txBody>
          <a:bodyPr/>
          <a:lstStyle/>
          <a:p>
            <a:r>
              <a:rPr lang="en-US" dirty="0"/>
              <a:t>Pro tips for on campus interviews</a:t>
            </a:r>
          </a:p>
        </p:txBody>
      </p:sp>
    </p:spTree>
    <p:extLst>
      <p:ext uri="{BB962C8B-B14F-4D97-AF65-F5344CB8AC3E}">
        <p14:creationId xmlns:p14="http://schemas.microsoft.com/office/powerpoint/2010/main" val="15042388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35B3A6-A48A-F9A5-B4B0-B06CF5D6D8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EA643D-9A3F-F12F-40E7-B79433FE3F9B}"/>
              </a:ext>
            </a:extLst>
          </p:cNvPr>
          <p:cNvSpPr>
            <a:spLocks noGrp="1"/>
          </p:cNvSpPr>
          <p:nvPr>
            <p:ph type="title"/>
          </p:nvPr>
        </p:nvSpPr>
        <p:spPr/>
        <p:txBody>
          <a:bodyPr/>
          <a:lstStyle/>
          <a:p>
            <a:r>
              <a:rPr lang="en-US" dirty="0"/>
              <a:t>Charge Meeting	</a:t>
            </a:r>
          </a:p>
        </p:txBody>
      </p:sp>
      <p:sp>
        <p:nvSpPr>
          <p:cNvPr id="3" name="Content Placeholder 2">
            <a:extLst>
              <a:ext uri="{FF2B5EF4-FFF2-40B4-BE49-F238E27FC236}">
                <a16:creationId xmlns:a16="http://schemas.microsoft.com/office/drawing/2014/main" id="{E010427C-2222-7DCB-98A9-F09465C385A0}"/>
              </a:ext>
            </a:extLst>
          </p:cNvPr>
          <p:cNvSpPr>
            <a:spLocks noGrp="1"/>
          </p:cNvSpPr>
          <p:nvPr>
            <p:ph idx="1"/>
          </p:nvPr>
        </p:nvSpPr>
        <p:spPr/>
        <p:txBody>
          <a:bodyPr>
            <a:normAutofit fontScale="77500" lnSpcReduction="20000"/>
          </a:bodyPr>
          <a:lstStyle/>
          <a:p>
            <a:r>
              <a:rPr lang="en-US" b="1" dirty="0"/>
              <a:t>Do not record the interviews.  </a:t>
            </a:r>
          </a:p>
          <a:p>
            <a:pPr lvl="1"/>
            <a:r>
              <a:rPr lang="en-US" dirty="0"/>
              <a:t>There are specific requirements of notification and retention of video or audio recordings.</a:t>
            </a:r>
          </a:p>
          <a:p>
            <a:pPr lvl="1"/>
            <a:r>
              <a:rPr lang="en-US" dirty="0"/>
              <a:t>If a search member cannot attend one meeting, that may not preclude them from being on the search; however, they may be disadvantaged when discussing the candidates with the rest of the search committee. </a:t>
            </a:r>
          </a:p>
          <a:p>
            <a:r>
              <a:rPr lang="en-US" b="1" dirty="0"/>
              <a:t>Do not conduct your reference checks.</a:t>
            </a:r>
          </a:p>
          <a:p>
            <a:pPr lvl="1"/>
            <a:r>
              <a:rPr lang="en-US" dirty="0"/>
              <a:t>The hiring official or HRS will perform these checks. </a:t>
            </a:r>
          </a:p>
          <a:p>
            <a:pPr lvl="1"/>
            <a:r>
              <a:rPr lang="en-US" dirty="0"/>
              <a:t>This also includes Googling the candidate ahead of time. </a:t>
            </a:r>
          </a:p>
          <a:p>
            <a:r>
              <a:rPr lang="en-US" b="1" dirty="0"/>
              <a:t>Determine if you have a conflict of interest.</a:t>
            </a:r>
          </a:p>
          <a:p>
            <a:pPr lvl="1"/>
            <a:r>
              <a:rPr lang="en-US" dirty="0"/>
              <a:t>A family member or close colleague is an applicant. </a:t>
            </a:r>
          </a:p>
          <a:p>
            <a:pPr lvl="1"/>
            <a:r>
              <a:rPr lang="en-US" dirty="0"/>
              <a:t>Other ethical considerations. </a:t>
            </a:r>
          </a:p>
          <a:p>
            <a:endParaRPr lang="en-US" dirty="0"/>
          </a:p>
        </p:txBody>
      </p:sp>
      <p:sp>
        <p:nvSpPr>
          <p:cNvPr id="4" name="Text Placeholder 3">
            <a:extLst>
              <a:ext uri="{FF2B5EF4-FFF2-40B4-BE49-F238E27FC236}">
                <a16:creationId xmlns:a16="http://schemas.microsoft.com/office/drawing/2014/main" id="{281DCACD-7B3F-1E60-C106-134354D5BDB4}"/>
              </a:ext>
            </a:extLst>
          </p:cNvPr>
          <p:cNvSpPr>
            <a:spLocks noGrp="1"/>
          </p:cNvSpPr>
          <p:nvPr>
            <p:ph type="body" sz="quarter" idx="13"/>
          </p:nvPr>
        </p:nvSpPr>
        <p:spPr/>
        <p:txBody>
          <a:bodyPr/>
          <a:lstStyle/>
          <a:p>
            <a:r>
              <a:rPr lang="en-US" dirty="0"/>
              <a:t>Additional tips for interview best practices</a:t>
            </a:r>
          </a:p>
        </p:txBody>
      </p:sp>
    </p:spTree>
    <p:extLst>
      <p:ext uri="{BB962C8B-B14F-4D97-AF65-F5344CB8AC3E}">
        <p14:creationId xmlns:p14="http://schemas.microsoft.com/office/powerpoint/2010/main" val="24884841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D6F81A-99CA-D9DE-4DD2-F51A7491502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1690BC4-F98A-B80F-45D3-BC0E531C62DC}"/>
              </a:ext>
            </a:extLst>
          </p:cNvPr>
          <p:cNvSpPr>
            <a:spLocks noGrp="1"/>
          </p:cNvSpPr>
          <p:nvPr>
            <p:ph idx="1"/>
          </p:nvPr>
        </p:nvSpPr>
        <p:spPr>
          <a:xfrm>
            <a:off x="609600" y="3153578"/>
            <a:ext cx="10464800" cy="550844"/>
          </a:xfrm>
        </p:spPr>
        <p:txBody>
          <a:bodyPr/>
          <a:lstStyle/>
          <a:p>
            <a:pPr marL="0" indent="0" algn="ctr">
              <a:buNone/>
            </a:pPr>
            <a:r>
              <a:rPr lang="en-US" b="1" dirty="0"/>
              <a:t>Access to applications</a:t>
            </a:r>
          </a:p>
        </p:txBody>
      </p:sp>
      <p:sp>
        <p:nvSpPr>
          <p:cNvPr id="3" name="Title 2">
            <a:extLst>
              <a:ext uri="{FF2B5EF4-FFF2-40B4-BE49-F238E27FC236}">
                <a16:creationId xmlns:a16="http://schemas.microsoft.com/office/drawing/2014/main" id="{DC19EF06-E259-974A-A8E6-06E0C2B30784}"/>
              </a:ext>
            </a:extLst>
          </p:cNvPr>
          <p:cNvSpPr>
            <a:spLocks noGrp="1"/>
          </p:cNvSpPr>
          <p:nvPr>
            <p:ph type="title"/>
          </p:nvPr>
        </p:nvSpPr>
        <p:spPr/>
        <p:txBody>
          <a:bodyPr/>
          <a:lstStyle/>
          <a:p>
            <a:r>
              <a:rPr lang="en-US" dirty="0"/>
              <a:t>Charge Meeting</a:t>
            </a:r>
          </a:p>
        </p:txBody>
      </p:sp>
    </p:spTree>
    <p:extLst>
      <p:ext uri="{BB962C8B-B14F-4D97-AF65-F5344CB8AC3E}">
        <p14:creationId xmlns:p14="http://schemas.microsoft.com/office/powerpoint/2010/main" val="4552895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B3E6D-5A08-8384-6EF2-35F3EB9E4ACE}"/>
              </a:ext>
            </a:extLst>
          </p:cNvPr>
          <p:cNvSpPr>
            <a:spLocks noGrp="1"/>
          </p:cNvSpPr>
          <p:nvPr>
            <p:ph type="title"/>
          </p:nvPr>
        </p:nvSpPr>
        <p:spPr/>
        <p:txBody>
          <a:bodyPr/>
          <a:lstStyle/>
          <a:p>
            <a:r>
              <a:rPr lang="en-US" dirty="0"/>
              <a:t>Charge Meeting</a:t>
            </a:r>
          </a:p>
        </p:txBody>
      </p:sp>
      <p:sp>
        <p:nvSpPr>
          <p:cNvPr id="3" name="Content Placeholder 2">
            <a:extLst>
              <a:ext uri="{FF2B5EF4-FFF2-40B4-BE49-F238E27FC236}">
                <a16:creationId xmlns:a16="http://schemas.microsoft.com/office/drawing/2014/main" id="{4F27EE02-5DCF-0231-3A64-094C0279BFE0}"/>
              </a:ext>
            </a:extLst>
          </p:cNvPr>
          <p:cNvSpPr>
            <a:spLocks noGrp="1"/>
          </p:cNvSpPr>
          <p:nvPr>
            <p:ph idx="1"/>
          </p:nvPr>
        </p:nvSpPr>
        <p:spPr/>
        <p:txBody>
          <a:bodyPr/>
          <a:lstStyle/>
          <a:p>
            <a:r>
              <a:rPr lang="en-US" dirty="0"/>
              <a:t>Visit: </a:t>
            </a:r>
            <a:r>
              <a:rPr lang="en-US" dirty="0">
                <a:hlinkClick r:id="rId2"/>
              </a:rPr>
              <a:t>https://employment.niu.edu/hr/sessions/new</a:t>
            </a:r>
            <a:endParaRPr lang="en-US" dirty="0"/>
          </a:p>
          <a:p>
            <a:r>
              <a:rPr lang="en-US" dirty="0"/>
              <a:t>Click on “Click here to login to PeopleAdmin for Single Sign-On”. </a:t>
            </a:r>
          </a:p>
        </p:txBody>
      </p:sp>
      <p:sp>
        <p:nvSpPr>
          <p:cNvPr id="4" name="Text Placeholder 3">
            <a:extLst>
              <a:ext uri="{FF2B5EF4-FFF2-40B4-BE49-F238E27FC236}">
                <a16:creationId xmlns:a16="http://schemas.microsoft.com/office/drawing/2014/main" id="{9E9A90D5-0E4F-9CF5-C7AE-6DA6FCA3CF51}"/>
              </a:ext>
            </a:extLst>
          </p:cNvPr>
          <p:cNvSpPr>
            <a:spLocks noGrp="1"/>
          </p:cNvSpPr>
          <p:nvPr>
            <p:ph type="body" sz="quarter" idx="13"/>
          </p:nvPr>
        </p:nvSpPr>
        <p:spPr/>
        <p:txBody>
          <a:bodyPr/>
          <a:lstStyle/>
          <a:p>
            <a:r>
              <a:rPr lang="en-US" dirty="0"/>
              <a:t>Logging into PeopleAdmin</a:t>
            </a:r>
          </a:p>
        </p:txBody>
      </p:sp>
    </p:spTree>
    <p:extLst>
      <p:ext uri="{BB962C8B-B14F-4D97-AF65-F5344CB8AC3E}">
        <p14:creationId xmlns:p14="http://schemas.microsoft.com/office/powerpoint/2010/main" val="31398660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AAE20-2C02-060B-B6B4-FAB88CD52E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56D01E-8EF0-DDA8-28AF-71B5AD29F500}"/>
              </a:ext>
            </a:extLst>
          </p:cNvPr>
          <p:cNvSpPr>
            <a:spLocks noGrp="1"/>
          </p:cNvSpPr>
          <p:nvPr>
            <p:ph type="title"/>
          </p:nvPr>
        </p:nvSpPr>
        <p:spPr/>
        <p:txBody>
          <a:bodyPr/>
          <a:lstStyle/>
          <a:p>
            <a:r>
              <a:rPr lang="en-US" dirty="0"/>
              <a:t>Charge Meeting</a:t>
            </a:r>
          </a:p>
        </p:txBody>
      </p:sp>
      <p:pic>
        <p:nvPicPr>
          <p:cNvPr id="6" name="Content Placeholder 5">
            <a:extLst>
              <a:ext uri="{FF2B5EF4-FFF2-40B4-BE49-F238E27FC236}">
                <a16:creationId xmlns:a16="http://schemas.microsoft.com/office/drawing/2014/main" id="{2DD29A03-2F23-86EF-95DA-B0DEDCDC45BB}"/>
              </a:ext>
              <a:ext uri="{C183D7F6-B498-43B3-948B-1728B52AA6E4}">
                <adec:decorative xmlns:adec="http://schemas.microsoft.com/office/drawing/2017/decorative" val="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93850" y="3105329"/>
            <a:ext cx="8191500" cy="2489200"/>
          </a:xfrm>
        </p:spPr>
      </p:pic>
      <p:sp>
        <p:nvSpPr>
          <p:cNvPr id="4" name="Text Placeholder 3">
            <a:extLst>
              <a:ext uri="{FF2B5EF4-FFF2-40B4-BE49-F238E27FC236}">
                <a16:creationId xmlns:a16="http://schemas.microsoft.com/office/drawing/2014/main" id="{A229F7D7-1310-1799-3CB5-169257CE0A7F}"/>
              </a:ext>
            </a:extLst>
          </p:cNvPr>
          <p:cNvSpPr>
            <a:spLocks noGrp="1"/>
          </p:cNvSpPr>
          <p:nvPr>
            <p:ph type="body" sz="quarter" idx="13"/>
          </p:nvPr>
        </p:nvSpPr>
        <p:spPr/>
        <p:txBody>
          <a:bodyPr/>
          <a:lstStyle/>
          <a:p>
            <a:r>
              <a:rPr lang="en-US" dirty="0"/>
              <a:t>Logging into PeopleAdmin</a:t>
            </a:r>
          </a:p>
        </p:txBody>
      </p:sp>
      <p:sp>
        <p:nvSpPr>
          <p:cNvPr id="7" name="TextBox 6">
            <a:extLst>
              <a:ext uri="{FF2B5EF4-FFF2-40B4-BE49-F238E27FC236}">
                <a16:creationId xmlns:a16="http://schemas.microsoft.com/office/drawing/2014/main" id="{67E13727-64E1-3A33-6015-80FFB8F47094}"/>
              </a:ext>
            </a:extLst>
          </p:cNvPr>
          <p:cNvSpPr txBox="1"/>
          <p:nvPr/>
        </p:nvSpPr>
        <p:spPr>
          <a:xfrm>
            <a:off x="704193" y="1905000"/>
            <a:ext cx="10394731" cy="1200329"/>
          </a:xfrm>
          <a:prstGeom prst="rect">
            <a:avLst/>
          </a:prstGeom>
          <a:noFill/>
        </p:spPr>
        <p:txBody>
          <a:bodyPr wrap="square" rtlCol="0">
            <a:spAutoFit/>
          </a:bodyPr>
          <a:lstStyle/>
          <a:p>
            <a:r>
              <a:rPr lang="en-US" dirty="0"/>
              <a:t>Once logged in, scroll to the top left corner of the screen next to the three dots to ensure that your current screen says, "Applicant Tracking System." If it doesn't, click on the three dots and select it from the drop-down list </a:t>
            </a:r>
          </a:p>
          <a:p>
            <a:endParaRPr lang="en-US" dirty="0"/>
          </a:p>
        </p:txBody>
      </p:sp>
      <p:sp>
        <p:nvSpPr>
          <p:cNvPr id="8" name="Right Arrow 7">
            <a:extLst>
              <a:ext uri="{FF2B5EF4-FFF2-40B4-BE49-F238E27FC236}">
                <a16:creationId xmlns:a16="http://schemas.microsoft.com/office/drawing/2014/main" id="{E38B021C-9BCA-9C50-4045-A40B5E018273}"/>
              </a:ext>
              <a:ext uri="{C183D7F6-B498-43B3-948B-1728B52AA6E4}">
                <adec:decorative xmlns:adec="http://schemas.microsoft.com/office/drawing/2017/decorative" val="1"/>
              </a:ext>
            </a:extLst>
          </p:cNvPr>
          <p:cNvSpPr/>
          <p:nvPr/>
        </p:nvSpPr>
        <p:spPr>
          <a:xfrm>
            <a:off x="656896" y="3097446"/>
            <a:ext cx="889657" cy="40990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072740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2AD49-070D-1825-FBAA-1987C06EBF54}"/>
              </a:ext>
            </a:extLst>
          </p:cNvPr>
          <p:cNvSpPr>
            <a:spLocks noGrp="1"/>
          </p:cNvSpPr>
          <p:nvPr>
            <p:ph type="title"/>
          </p:nvPr>
        </p:nvSpPr>
        <p:spPr/>
        <p:txBody>
          <a:bodyPr/>
          <a:lstStyle/>
          <a:p>
            <a:r>
              <a:rPr lang="en-US" dirty="0"/>
              <a:t>Charge Meeting</a:t>
            </a:r>
          </a:p>
        </p:txBody>
      </p:sp>
      <p:sp>
        <p:nvSpPr>
          <p:cNvPr id="3" name="Content Placeholder 2">
            <a:extLst>
              <a:ext uri="{FF2B5EF4-FFF2-40B4-BE49-F238E27FC236}">
                <a16:creationId xmlns:a16="http://schemas.microsoft.com/office/drawing/2014/main" id="{415AE7E4-43DC-2FB8-A031-4F921D43517E}"/>
              </a:ext>
            </a:extLst>
          </p:cNvPr>
          <p:cNvSpPr>
            <a:spLocks noGrp="1"/>
          </p:cNvSpPr>
          <p:nvPr>
            <p:ph idx="1"/>
          </p:nvPr>
        </p:nvSpPr>
        <p:spPr/>
        <p:txBody>
          <a:bodyPr/>
          <a:lstStyle/>
          <a:p>
            <a:pPr marL="0" indent="0">
              <a:buNone/>
            </a:pPr>
            <a:r>
              <a:rPr lang="en-US" dirty="0"/>
              <a:t>Next, scroll over to the top right-hand corner of the screen to the drop-down box for "User Group" and make sure that the "Search Committee Member" user group has been selected </a:t>
            </a:r>
          </a:p>
          <a:p>
            <a:endParaRPr lang="en-US" dirty="0"/>
          </a:p>
        </p:txBody>
      </p:sp>
      <p:sp>
        <p:nvSpPr>
          <p:cNvPr id="4" name="Text Placeholder 3">
            <a:extLst>
              <a:ext uri="{FF2B5EF4-FFF2-40B4-BE49-F238E27FC236}">
                <a16:creationId xmlns:a16="http://schemas.microsoft.com/office/drawing/2014/main" id="{D3991E1D-F20E-83D8-1855-00F664B86BE6}"/>
              </a:ext>
            </a:extLst>
          </p:cNvPr>
          <p:cNvSpPr>
            <a:spLocks noGrp="1"/>
          </p:cNvSpPr>
          <p:nvPr>
            <p:ph type="body" sz="quarter" idx="13"/>
          </p:nvPr>
        </p:nvSpPr>
        <p:spPr/>
        <p:txBody>
          <a:bodyPr/>
          <a:lstStyle/>
          <a:p>
            <a:r>
              <a:rPr lang="en-US" dirty="0"/>
              <a:t>Accessing applications</a:t>
            </a:r>
          </a:p>
        </p:txBody>
      </p:sp>
      <p:sp>
        <p:nvSpPr>
          <p:cNvPr id="8" name="Right Arrow 7">
            <a:extLst>
              <a:ext uri="{FF2B5EF4-FFF2-40B4-BE49-F238E27FC236}">
                <a16:creationId xmlns:a16="http://schemas.microsoft.com/office/drawing/2014/main" id="{77811AAA-F221-F5DE-70DC-9BB50166F43C}"/>
              </a:ext>
              <a:ext uri="{C183D7F6-B498-43B3-948B-1728B52AA6E4}">
                <adec:decorative xmlns:adec="http://schemas.microsoft.com/office/drawing/2017/decorative" val="1"/>
              </a:ext>
            </a:extLst>
          </p:cNvPr>
          <p:cNvSpPr/>
          <p:nvPr/>
        </p:nvSpPr>
        <p:spPr>
          <a:xfrm rot="10800000">
            <a:off x="9708554" y="4100618"/>
            <a:ext cx="889657" cy="40990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A8E82FD2-E7DE-FBD9-870B-E4762501ADA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4270" y="3953009"/>
            <a:ext cx="8114765" cy="1372527"/>
          </a:xfrm>
          <a:prstGeom prst="rect">
            <a:avLst/>
          </a:prstGeom>
        </p:spPr>
      </p:pic>
    </p:spTree>
    <p:extLst>
      <p:ext uri="{BB962C8B-B14F-4D97-AF65-F5344CB8AC3E}">
        <p14:creationId xmlns:p14="http://schemas.microsoft.com/office/powerpoint/2010/main" val="18753883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C372C-8A42-DE24-EA74-02B8401736BA}"/>
              </a:ext>
            </a:extLst>
          </p:cNvPr>
          <p:cNvSpPr>
            <a:spLocks noGrp="1"/>
          </p:cNvSpPr>
          <p:nvPr>
            <p:ph type="title"/>
          </p:nvPr>
        </p:nvSpPr>
        <p:spPr/>
        <p:txBody>
          <a:bodyPr/>
          <a:lstStyle/>
          <a:p>
            <a:r>
              <a:rPr lang="en-US" dirty="0"/>
              <a:t>Charge Meeting</a:t>
            </a:r>
          </a:p>
        </p:txBody>
      </p:sp>
      <p:sp>
        <p:nvSpPr>
          <p:cNvPr id="3" name="Content Placeholder 2">
            <a:extLst>
              <a:ext uri="{FF2B5EF4-FFF2-40B4-BE49-F238E27FC236}">
                <a16:creationId xmlns:a16="http://schemas.microsoft.com/office/drawing/2014/main" id="{DEE76831-31A9-CEB3-AD24-18DCC19C8006}"/>
              </a:ext>
            </a:extLst>
          </p:cNvPr>
          <p:cNvSpPr>
            <a:spLocks noGrp="1"/>
          </p:cNvSpPr>
          <p:nvPr>
            <p:ph idx="1"/>
          </p:nvPr>
        </p:nvSpPr>
        <p:spPr/>
        <p:txBody>
          <a:bodyPr/>
          <a:lstStyle/>
          <a:p>
            <a:pPr marL="0" indent="0">
              <a:buNone/>
            </a:pPr>
            <a:r>
              <a:rPr lang="en-US" dirty="0"/>
              <a:t>Next, click on “Postings” in the blue ribbon and depending on the classification of the position, select "Faculty" or “Staff” from the dropdown list </a:t>
            </a:r>
          </a:p>
          <a:p>
            <a:pPr marL="0" indent="0">
              <a:buNone/>
            </a:pPr>
            <a:endParaRPr lang="en-US" dirty="0"/>
          </a:p>
        </p:txBody>
      </p:sp>
      <p:sp>
        <p:nvSpPr>
          <p:cNvPr id="4" name="Text Placeholder 3">
            <a:extLst>
              <a:ext uri="{FF2B5EF4-FFF2-40B4-BE49-F238E27FC236}">
                <a16:creationId xmlns:a16="http://schemas.microsoft.com/office/drawing/2014/main" id="{2AB541E5-9EE1-096D-3D48-9599DBC5829A}"/>
              </a:ext>
            </a:extLst>
          </p:cNvPr>
          <p:cNvSpPr>
            <a:spLocks noGrp="1"/>
          </p:cNvSpPr>
          <p:nvPr>
            <p:ph type="body" sz="quarter" idx="13"/>
          </p:nvPr>
        </p:nvSpPr>
        <p:spPr/>
        <p:txBody>
          <a:bodyPr/>
          <a:lstStyle/>
          <a:p>
            <a:r>
              <a:rPr lang="en-US" dirty="0"/>
              <a:t>Accessing applications</a:t>
            </a:r>
          </a:p>
        </p:txBody>
      </p:sp>
      <p:pic>
        <p:nvPicPr>
          <p:cNvPr id="6" name="Picture 5">
            <a:extLst>
              <a:ext uri="{FF2B5EF4-FFF2-40B4-BE49-F238E27FC236}">
                <a16:creationId xmlns:a16="http://schemas.microsoft.com/office/drawing/2014/main" id="{E908C4ED-EDBB-D31E-8E85-4597E5D0C23F}"/>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37026" y="3586654"/>
            <a:ext cx="6517947" cy="2231211"/>
          </a:xfrm>
          <a:prstGeom prst="rect">
            <a:avLst/>
          </a:prstGeom>
        </p:spPr>
      </p:pic>
      <p:sp>
        <p:nvSpPr>
          <p:cNvPr id="7" name="Right Arrow 6">
            <a:extLst>
              <a:ext uri="{FF2B5EF4-FFF2-40B4-BE49-F238E27FC236}">
                <a16:creationId xmlns:a16="http://schemas.microsoft.com/office/drawing/2014/main" id="{580D0AD5-9DDC-51DF-BF13-59ACC04A99E8}"/>
              </a:ext>
              <a:ext uri="{C183D7F6-B498-43B3-948B-1728B52AA6E4}">
                <adec:decorative xmlns:adec="http://schemas.microsoft.com/office/drawing/2017/decorative" val="1"/>
              </a:ext>
            </a:extLst>
          </p:cNvPr>
          <p:cNvSpPr/>
          <p:nvPr/>
        </p:nvSpPr>
        <p:spPr>
          <a:xfrm>
            <a:off x="1718441" y="4947267"/>
            <a:ext cx="889657" cy="40990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74079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5780E94-A313-4C2F-6329-4A367BB8096E}"/>
              </a:ext>
            </a:extLst>
          </p:cNvPr>
          <p:cNvSpPr>
            <a:spLocks noGrp="1"/>
          </p:cNvSpPr>
          <p:nvPr>
            <p:ph idx="1"/>
          </p:nvPr>
        </p:nvSpPr>
        <p:spPr>
          <a:xfrm>
            <a:off x="609600" y="3153578"/>
            <a:ext cx="10464800" cy="550844"/>
          </a:xfrm>
        </p:spPr>
        <p:txBody>
          <a:bodyPr/>
          <a:lstStyle/>
          <a:p>
            <a:pPr marL="0" indent="0" algn="ctr">
              <a:buNone/>
            </a:pPr>
            <a:r>
              <a:rPr lang="en-US" b="1" dirty="0"/>
              <a:t>NIU Grounding</a:t>
            </a:r>
          </a:p>
        </p:txBody>
      </p:sp>
      <p:sp>
        <p:nvSpPr>
          <p:cNvPr id="3" name="Title 2">
            <a:extLst>
              <a:ext uri="{FF2B5EF4-FFF2-40B4-BE49-F238E27FC236}">
                <a16:creationId xmlns:a16="http://schemas.microsoft.com/office/drawing/2014/main" id="{3736A5DD-1581-DFE1-1B03-36B34AD3A0A2}"/>
              </a:ext>
            </a:extLst>
          </p:cNvPr>
          <p:cNvSpPr>
            <a:spLocks noGrp="1"/>
          </p:cNvSpPr>
          <p:nvPr>
            <p:ph type="title"/>
          </p:nvPr>
        </p:nvSpPr>
        <p:spPr/>
        <p:txBody>
          <a:bodyPr/>
          <a:lstStyle/>
          <a:p>
            <a:r>
              <a:rPr lang="en-US" dirty="0"/>
              <a:t>Charge Meeting</a:t>
            </a:r>
          </a:p>
        </p:txBody>
      </p:sp>
    </p:spTree>
    <p:extLst>
      <p:ext uri="{BB962C8B-B14F-4D97-AF65-F5344CB8AC3E}">
        <p14:creationId xmlns:p14="http://schemas.microsoft.com/office/powerpoint/2010/main" val="31579640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05749-6535-48F1-B4A7-7395AF8B0E2E}"/>
              </a:ext>
            </a:extLst>
          </p:cNvPr>
          <p:cNvSpPr>
            <a:spLocks noGrp="1"/>
          </p:cNvSpPr>
          <p:nvPr>
            <p:ph type="title"/>
          </p:nvPr>
        </p:nvSpPr>
        <p:spPr/>
        <p:txBody>
          <a:bodyPr/>
          <a:lstStyle/>
          <a:p>
            <a:r>
              <a:rPr lang="en-US" dirty="0"/>
              <a:t>Charge Meeting</a:t>
            </a:r>
          </a:p>
        </p:txBody>
      </p:sp>
      <p:pic>
        <p:nvPicPr>
          <p:cNvPr id="6" name="Content Placeholder 5">
            <a:extLst>
              <a:ext uri="{FF2B5EF4-FFF2-40B4-BE49-F238E27FC236}">
                <a16:creationId xmlns:a16="http://schemas.microsoft.com/office/drawing/2014/main" id="{DF17C246-65E7-2D2D-8179-CC672E9AA0DE}"/>
              </a:ext>
              <a:ext uri="{C183D7F6-B498-43B3-948B-1728B52AA6E4}">
                <adec:decorative xmlns:adec="http://schemas.microsoft.com/office/drawing/2017/decorative" val="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84287" y="2565400"/>
            <a:ext cx="8788400" cy="2946400"/>
          </a:xfrm>
        </p:spPr>
      </p:pic>
      <p:sp>
        <p:nvSpPr>
          <p:cNvPr id="4" name="Text Placeholder 3">
            <a:extLst>
              <a:ext uri="{FF2B5EF4-FFF2-40B4-BE49-F238E27FC236}">
                <a16:creationId xmlns:a16="http://schemas.microsoft.com/office/drawing/2014/main" id="{97E6556E-2956-4D64-E94B-442FF4DDDE26}"/>
              </a:ext>
            </a:extLst>
          </p:cNvPr>
          <p:cNvSpPr>
            <a:spLocks noGrp="1"/>
          </p:cNvSpPr>
          <p:nvPr>
            <p:ph type="body" sz="quarter" idx="13"/>
          </p:nvPr>
        </p:nvSpPr>
        <p:spPr/>
        <p:txBody>
          <a:bodyPr/>
          <a:lstStyle/>
          <a:p>
            <a:r>
              <a:rPr lang="en-US" dirty="0"/>
              <a:t>Accessing applications</a:t>
            </a:r>
          </a:p>
        </p:txBody>
      </p:sp>
      <p:sp>
        <p:nvSpPr>
          <p:cNvPr id="7" name="Right Arrow 6">
            <a:extLst>
              <a:ext uri="{FF2B5EF4-FFF2-40B4-BE49-F238E27FC236}">
                <a16:creationId xmlns:a16="http://schemas.microsoft.com/office/drawing/2014/main" id="{05EACECC-D262-7198-0BAA-887A655B9B70}"/>
              </a:ext>
              <a:ext uri="{C183D7F6-B498-43B3-948B-1728B52AA6E4}">
                <adec:decorative xmlns:adec="http://schemas.microsoft.com/office/drawing/2017/decorative" val="1"/>
              </a:ext>
            </a:extLst>
          </p:cNvPr>
          <p:cNvSpPr/>
          <p:nvPr/>
        </p:nvSpPr>
        <p:spPr>
          <a:xfrm>
            <a:off x="268013" y="4543098"/>
            <a:ext cx="889657" cy="40990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038908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B54AF-C388-043B-ADBC-899B2430DF3D}"/>
              </a:ext>
            </a:extLst>
          </p:cNvPr>
          <p:cNvSpPr>
            <a:spLocks noGrp="1"/>
          </p:cNvSpPr>
          <p:nvPr>
            <p:ph type="title"/>
          </p:nvPr>
        </p:nvSpPr>
        <p:spPr/>
        <p:txBody>
          <a:bodyPr/>
          <a:lstStyle/>
          <a:p>
            <a:r>
              <a:rPr lang="en-US" dirty="0"/>
              <a:t>Charge Meeting</a:t>
            </a:r>
          </a:p>
        </p:txBody>
      </p:sp>
      <p:sp>
        <p:nvSpPr>
          <p:cNvPr id="3" name="Content Placeholder 2">
            <a:extLst>
              <a:ext uri="{FF2B5EF4-FFF2-40B4-BE49-F238E27FC236}">
                <a16:creationId xmlns:a16="http://schemas.microsoft.com/office/drawing/2014/main" id="{E40AF46B-7DAA-0A9C-5966-178A4F1330AE}"/>
              </a:ext>
            </a:extLst>
          </p:cNvPr>
          <p:cNvSpPr>
            <a:spLocks noGrp="1"/>
          </p:cNvSpPr>
          <p:nvPr>
            <p:ph idx="1"/>
          </p:nvPr>
        </p:nvSpPr>
        <p:spPr>
          <a:xfrm>
            <a:off x="609601" y="1981200"/>
            <a:ext cx="10138129" cy="2464676"/>
          </a:xfrm>
        </p:spPr>
        <p:txBody>
          <a:bodyPr/>
          <a:lstStyle/>
          <a:p>
            <a:r>
              <a:rPr lang="en-US" dirty="0"/>
              <a:t>Review the "Summary" page first to review the details of the position, including the qualifications, which you will use to evaluate the applicants. </a:t>
            </a:r>
          </a:p>
          <a:p>
            <a:r>
              <a:rPr lang="en-US" dirty="0"/>
              <a:t>Next, click on the "Applicants" tab to begin reviewing each applicant. </a:t>
            </a:r>
          </a:p>
          <a:p>
            <a:endParaRPr lang="en-US" dirty="0"/>
          </a:p>
        </p:txBody>
      </p:sp>
      <p:sp>
        <p:nvSpPr>
          <p:cNvPr id="4" name="Text Placeholder 3">
            <a:extLst>
              <a:ext uri="{FF2B5EF4-FFF2-40B4-BE49-F238E27FC236}">
                <a16:creationId xmlns:a16="http://schemas.microsoft.com/office/drawing/2014/main" id="{C3EC7193-3BDF-8FD6-F4A4-738832A55B1D}"/>
              </a:ext>
            </a:extLst>
          </p:cNvPr>
          <p:cNvSpPr>
            <a:spLocks noGrp="1"/>
          </p:cNvSpPr>
          <p:nvPr>
            <p:ph type="body" sz="quarter" idx="13"/>
          </p:nvPr>
        </p:nvSpPr>
        <p:spPr/>
        <p:txBody>
          <a:bodyPr/>
          <a:lstStyle/>
          <a:p>
            <a:r>
              <a:rPr lang="en-US" dirty="0"/>
              <a:t>Accessing applications</a:t>
            </a:r>
          </a:p>
        </p:txBody>
      </p:sp>
      <p:pic>
        <p:nvPicPr>
          <p:cNvPr id="6" name="Picture 5">
            <a:extLst>
              <a:ext uri="{FF2B5EF4-FFF2-40B4-BE49-F238E27FC236}">
                <a16:creationId xmlns:a16="http://schemas.microsoft.com/office/drawing/2014/main" id="{87D44770-16C8-CDC9-12FF-937B902D963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68935" y="4024136"/>
            <a:ext cx="6642319" cy="2017376"/>
          </a:xfrm>
          <a:prstGeom prst="rect">
            <a:avLst/>
          </a:prstGeom>
        </p:spPr>
      </p:pic>
      <p:sp>
        <p:nvSpPr>
          <p:cNvPr id="7" name="Right Arrow 6">
            <a:extLst>
              <a:ext uri="{FF2B5EF4-FFF2-40B4-BE49-F238E27FC236}">
                <a16:creationId xmlns:a16="http://schemas.microsoft.com/office/drawing/2014/main" id="{97C0A460-80FF-3681-0C3F-A2458F57FC34}"/>
              </a:ext>
              <a:ext uri="{C183D7F6-B498-43B3-948B-1728B52AA6E4}">
                <adec:decorative xmlns:adec="http://schemas.microsoft.com/office/drawing/2017/decorative" val="1"/>
              </a:ext>
            </a:extLst>
          </p:cNvPr>
          <p:cNvSpPr/>
          <p:nvPr/>
        </p:nvSpPr>
        <p:spPr>
          <a:xfrm>
            <a:off x="2580289" y="4827872"/>
            <a:ext cx="889657" cy="40990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354457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CABB5-3A8D-6E33-E68E-9A48B20D6B2F}"/>
              </a:ext>
            </a:extLst>
          </p:cNvPr>
          <p:cNvSpPr>
            <a:spLocks noGrp="1"/>
          </p:cNvSpPr>
          <p:nvPr>
            <p:ph type="title"/>
          </p:nvPr>
        </p:nvSpPr>
        <p:spPr/>
        <p:txBody>
          <a:bodyPr/>
          <a:lstStyle/>
          <a:p>
            <a:r>
              <a:rPr lang="en-US" dirty="0"/>
              <a:t>Charge Meeting</a:t>
            </a:r>
          </a:p>
        </p:txBody>
      </p:sp>
      <p:sp>
        <p:nvSpPr>
          <p:cNvPr id="3" name="Content Placeholder 2">
            <a:extLst>
              <a:ext uri="{FF2B5EF4-FFF2-40B4-BE49-F238E27FC236}">
                <a16:creationId xmlns:a16="http://schemas.microsoft.com/office/drawing/2014/main" id="{0B7E0B50-204F-3131-D7F3-B5353AB22BDA}"/>
              </a:ext>
            </a:extLst>
          </p:cNvPr>
          <p:cNvSpPr>
            <a:spLocks noGrp="1"/>
          </p:cNvSpPr>
          <p:nvPr>
            <p:ph idx="1"/>
          </p:nvPr>
        </p:nvSpPr>
        <p:spPr/>
        <p:txBody>
          <a:bodyPr/>
          <a:lstStyle/>
          <a:p>
            <a:pPr marL="0" indent="0">
              <a:buNone/>
            </a:pPr>
            <a:r>
              <a:rPr lang="en-US" dirty="0"/>
              <a:t>Hover over the orange “Actions” button and select “Evaluate Applicants” </a:t>
            </a:r>
          </a:p>
          <a:p>
            <a:endParaRPr lang="en-US" dirty="0"/>
          </a:p>
        </p:txBody>
      </p:sp>
      <p:sp>
        <p:nvSpPr>
          <p:cNvPr id="4" name="Text Placeholder 3">
            <a:extLst>
              <a:ext uri="{FF2B5EF4-FFF2-40B4-BE49-F238E27FC236}">
                <a16:creationId xmlns:a16="http://schemas.microsoft.com/office/drawing/2014/main" id="{FC8EB359-6C30-0F95-0CF3-CB884CF2B763}"/>
              </a:ext>
            </a:extLst>
          </p:cNvPr>
          <p:cNvSpPr>
            <a:spLocks noGrp="1"/>
          </p:cNvSpPr>
          <p:nvPr>
            <p:ph type="body" sz="quarter" idx="13"/>
          </p:nvPr>
        </p:nvSpPr>
        <p:spPr/>
        <p:txBody>
          <a:bodyPr/>
          <a:lstStyle/>
          <a:p>
            <a:r>
              <a:rPr lang="en-US" dirty="0"/>
              <a:t>Evaluating applicants (not all searches)</a:t>
            </a:r>
          </a:p>
        </p:txBody>
      </p:sp>
      <p:pic>
        <p:nvPicPr>
          <p:cNvPr id="6" name="Picture 5">
            <a:extLst>
              <a:ext uri="{FF2B5EF4-FFF2-40B4-BE49-F238E27FC236}">
                <a16:creationId xmlns:a16="http://schemas.microsoft.com/office/drawing/2014/main" id="{9EC3A049-4202-6AAB-301D-081B7CA7C76D}"/>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1312" y="2808452"/>
            <a:ext cx="5647997" cy="2842456"/>
          </a:xfrm>
          <a:prstGeom prst="rect">
            <a:avLst/>
          </a:prstGeom>
        </p:spPr>
      </p:pic>
      <p:sp>
        <p:nvSpPr>
          <p:cNvPr id="9" name="Right Arrow 8">
            <a:extLst>
              <a:ext uri="{FF2B5EF4-FFF2-40B4-BE49-F238E27FC236}">
                <a16:creationId xmlns:a16="http://schemas.microsoft.com/office/drawing/2014/main" id="{3E611CAB-8866-D93A-9F11-283470CE9D02}"/>
              </a:ext>
              <a:ext uri="{C183D7F6-B498-43B3-948B-1728B52AA6E4}">
                <adec:decorative xmlns:adec="http://schemas.microsoft.com/office/drawing/2017/decorative" val="1"/>
              </a:ext>
            </a:extLst>
          </p:cNvPr>
          <p:cNvSpPr/>
          <p:nvPr/>
        </p:nvSpPr>
        <p:spPr>
          <a:xfrm rot="10800000">
            <a:off x="8854965" y="4323375"/>
            <a:ext cx="889657" cy="40990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843393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910D416-64F2-DE27-D578-3B6AE651CB81}"/>
              </a:ext>
            </a:extLst>
          </p:cNvPr>
          <p:cNvSpPr>
            <a:spLocks noGrp="1"/>
          </p:cNvSpPr>
          <p:nvPr>
            <p:ph type="title"/>
          </p:nvPr>
        </p:nvSpPr>
        <p:spPr/>
        <p:txBody>
          <a:bodyPr/>
          <a:lstStyle/>
          <a:p>
            <a:r>
              <a:rPr lang="en-US"/>
              <a:t>Thank you!</a:t>
            </a:r>
          </a:p>
        </p:txBody>
      </p:sp>
      <p:pic>
        <p:nvPicPr>
          <p:cNvPr id="7" name="Content Placeholder 6" descr="Badge Question Mark with solid fill">
            <a:extLst>
              <a:ext uri="{FF2B5EF4-FFF2-40B4-BE49-F238E27FC236}">
                <a16:creationId xmlns:a16="http://schemas.microsoft.com/office/drawing/2014/main" id="{53C5B7EA-2DD3-F178-9291-1324C9E91BD2}"/>
              </a:ext>
            </a:extLst>
          </p:cNvPr>
          <p:cNvPicPr>
            <a:picLocks noGrp="1" noChangeAspect="1"/>
          </p:cNvPicPr>
          <p:nvPr>
            <p:ph idx="1"/>
          </p:nvPr>
        </p:nvPicPr>
        <p:blipFill>
          <a:blip r:embed="rId2">
            <a:extLst>
              <a:ext uri="{96DAC541-7B7A-43D3-8B79-37D633B846F1}">
                <asvg:svgBlip xmlns:asvg="http://schemas.microsoft.com/office/drawing/2016/SVG/main" r:embed="rId3"/>
              </a:ext>
            </a:extLst>
          </a:blip>
          <a:stretch>
            <a:fillRect/>
          </a:stretch>
        </p:blipFill>
        <p:spPr>
          <a:xfrm>
            <a:off x="951978" y="2338018"/>
            <a:ext cx="2416132" cy="2416132"/>
          </a:xfrm>
        </p:spPr>
      </p:pic>
      <p:sp>
        <p:nvSpPr>
          <p:cNvPr id="9" name="TextBox 8">
            <a:extLst>
              <a:ext uri="{FF2B5EF4-FFF2-40B4-BE49-F238E27FC236}">
                <a16:creationId xmlns:a16="http://schemas.microsoft.com/office/drawing/2014/main" id="{A55FC7C1-7396-C1F2-08F8-23138CC7EA37}"/>
              </a:ext>
            </a:extLst>
          </p:cNvPr>
          <p:cNvSpPr txBox="1"/>
          <p:nvPr/>
        </p:nvSpPr>
        <p:spPr>
          <a:xfrm>
            <a:off x="4922729" y="2761254"/>
            <a:ext cx="4314522" cy="1569660"/>
          </a:xfrm>
          <a:prstGeom prst="rect">
            <a:avLst/>
          </a:prstGeom>
          <a:noFill/>
        </p:spPr>
        <p:txBody>
          <a:bodyPr wrap="square" rtlCol="0">
            <a:spAutoFit/>
          </a:bodyPr>
          <a:lstStyle/>
          <a:p>
            <a:r>
              <a:rPr lang="en-US" sz="4800" b="1"/>
              <a:t>Questions &amp; Answers</a:t>
            </a:r>
          </a:p>
        </p:txBody>
      </p:sp>
    </p:spTree>
    <p:extLst>
      <p:ext uri="{BB962C8B-B14F-4D97-AF65-F5344CB8AC3E}">
        <p14:creationId xmlns:p14="http://schemas.microsoft.com/office/powerpoint/2010/main" val="741298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F82B9-F08D-8D7C-92CC-6EB50FE7B1AA}"/>
              </a:ext>
            </a:extLst>
          </p:cNvPr>
          <p:cNvSpPr>
            <a:spLocks noGrp="1"/>
          </p:cNvSpPr>
          <p:nvPr>
            <p:ph type="title"/>
          </p:nvPr>
        </p:nvSpPr>
        <p:spPr/>
        <p:txBody>
          <a:bodyPr/>
          <a:lstStyle/>
          <a:p>
            <a:r>
              <a:rPr lang="en-US" dirty="0"/>
              <a:t>Charge Meeting</a:t>
            </a:r>
          </a:p>
        </p:txBody>
      </p:sp>
      <p:graphicFrame>
        <p:nvGraphicFramePr>
          <p:cNvPr id="5" name="Content Placeholder 4">
            <a:extLst>
              <a:ext uri="{FF2B5EF4-FFF2-40B4-BE49-F238E27FC236}">
                <a16:creationId xmlns:a16="http://schemas.microsoft.com/office/drawing/2014/main" id="{8013E71B-EE38-90EB-8547-D8F6204B2AB8}"/>
              </a:ext>
            </a:extLst>
          </p:cNvPr>
          <p:cNvGraphicFramePr>
            <a:graphicFrameLocks noGrp="1"/>
          </p:cNvGraphicFramePr>
          <p:nvPr>
            <p:ph idx="1"/>
            <p:extLst>
              <p:ext uri="{D42A27DB-BD31-4B8C-83A1-F6EECF244321}">
                <p14:modId xmlns:p14="http://schemas.microsoft.com/office/powerpoint/2010/main" val="3905803870"/>
              </p:ext>
            </p:extLst>
          </p:nvPr>
        </p:nvGraphicFramePr>
        <p:xfrm>
          <a:off x="609600" y="2271486"/>
          <a:ext cx="10137774" cy="2834640"/>
        </p:xfrm>
        <a:graphic>
          <a:graphicData uri="http://schemas.openxmlformats.org/drawingml/2006/table">
            <a:tbl>
              <a:tblPr firstRow="1" bandRow="1">
                <a:tableStyleId>{616DA210-FB5B-4158-B5E0-FEB733F419BA}</a:tableStyleId>
              </a:tblPr>
              <a:tblGrid>
                <a:gridCol w="3379258">
                  <a:extLst>
                    <a:ext uri="{9D8B030D-6E8A-4147-A177-3AD203B41FA5}">
                      <a16:colId xmlns:a16="http://schemas.microsoft.com/office/drawing/2014/main" val="2169923521"/>
                    </a:ext>
                  </a:extLst>
                </a:gridCol>
                <a:gridCol w="3379258">
                  <a:extLst>
                    <a:ext uri="{9D8B030D-6E8A-4147-A177-3AD203B41FA5}">
                      <a16:colId xmlns:a16="http://schemas.microsoft.com/office/drawing/2014/main" val="720731216"/>
                    </a:ext>
                  </a:extLst>
                </a:gridCol>
                <a:gridCol w="3379258">
                  <a:extLst>
                    <a:ext uri="{9D8B030D-6E8A-4147-A177-3AD203B41FA5}">
                      <a16:colId xmlns:a16="http://schemas.microsoft.com/office/drawing/2014/main" val="4232604562"/>
                    </a:ext>
                  </a:extLst>
                </a:gridCol>
              </a:tblGrid>
              <a:tr h="370840">
                <a:tc>
                  <a:txBody>
                    <a:bodyPr/>
                    <a:lstStyle/>
                    <a:p>
                      <a:r>
                        <a:rPr lang="en-US" sz="1800" b="0" i="0" u="none" strike="noStrike" kern="1200" dirty="0">
                          <a:solidFill>
                            <a:schemeClr val="tx1"/>
                          </a:solidFill>
                          <a:effectLst/>
                          <a:latin typeface="+mn-lt"/>
                          <a:ea typeface="+mn-ea"/>
                          <a:cs typeface="+mn-cs"/>
                        </a:rPr>
                        <a:t>Northern Illinois University's </a:t>
                      </a:r>
                      <a:r>
                        <a:rPr lang="en-US" sz="1800" b="1" i="0" u="none" strike="noStrike" kern="1200" dirty="0">
                          <a:solidFill>
                            <a:schemeClr val="tx1"/>
                          </a:solidFill>
                          <a:effectLst/>
                          <a:latin typeface="+mn-lt"/>
                          <a:ea typeface="+mn-ea"/>
                          <a:cs typeface="+mn-cs"/>
                        </a:rPr>
                        <a:t>vision</a:t>
                      </a:r>
                      <a:r>
                        <a:rPr lang="en-US" sz="1800" b="0" i="0" u="none" strike="noStrike" kern="1200" dirty="0">
                          <a:solidFill>
                            <a:schemeClr val="tx1"/>
                          </a:solidFill>
                          <a:effectLst/>
                          <a:latin typeface="+mn-lt"/>
                          <a:ea typeface="+mn-ea"/>
                          <a:cs typeface="+mn-cs"/>
                        </a:rPr>
                        <a:t> is to be an engine for innovation to advance social mobility; promote personal, professional and intellectual growth; and transform the world through research, artistry, teaching and outreach.</a:t>
                      </a:r>
                      <a:endParaRPr lang="en-US" dirty="0"/>
                    </a:p>
                  </a:txBody>
                  <a:tcPr/>
                </a:tc>
                <a:tc>
                  <a:txBody>
                    <a:bodyPr/>
                    <a:lstStyle/>
                    <a:p>
                      <a:r>
                        <a:rPr lang="en-US" sz="1800" b="0" i="0" u="none" strike="noStrike" kern="1200" dirty="0">
                          <a:solidFill>
                            <a:schemeClr val="tx1"/>
                          </a:solidFill>
                          <a:effectLst/>
                          <a:latin typeface="+mn-lt"/>
                          <a:ea typeface="+mn-ea"/>
                          <a:cs typeface="+mn-cs"/>
                        </a:rPr>
                        <a:t>The </a:t>
                      </a:r>
                      <a:r>
                        <a:rPr lang="en-US" sz="1800" b="1" i="0" u="none" strike="noStrike" kern="1200" dirty="0">
                          <a:solidFill>
                            <a:schemeClr val="tx1"/>
                          </a:solidFill>
                          <a:effectLst/>
                          <a:latin typeface="+mn-lt"/>
                          <a:ea typeface="+mn-ea"/>
                          <a:cs typeface="+mn-cs"/>
                        </a:rPr>
                        <a:t>mission</a:t>
                      </a:r>
                      <a:r>
                        <a:rPr lang="en-US" sz="1800" b="0" i="0" u="none" strike="noStrike" kern="1200" dirty="0">
                          <a:solidFill>
                            <a:schemeClr val="tx1"/>
                          </a:solidFill>
                          <a:effectLst/>
                          <a:latin typeface="+mn-lt"/>
                          <a:ea typeface="+mn-ea"/>
                          <a:cs typeface="+mn-cs"/>
                        </a:rPr>
                        <a:t> of Northern Illinois University is to empower students through educational excellence and experiential learning as we pursue knowledge, share our research and artistry, and engage communities for the benefit of the region, state, nation and world.</a:t>
                      </a:r>
                      <a:endParaRPr lang="en-US" dirty="0"/>
                    </a:p>
                  </a:txBody>
                  <a:tcPr/>
                </a:tc>
                <a:tc>
                  <a:txBody>
                    <a:bodyPr/>
                    <a:lstStyle/>
                    <a:p>
                      <a:pPr rtl="0" fontAlgn="base"/>
                      <a:r>
                        <a:rPr lang="en-US" sz="1800" b="0" i="0" u="none" strike="noStrike" kern="1200" dirty="0">
                          <a:solidFill>
                            <a:schemeClr val="tx1"/>
                          </a:solidFill>
                          <a:effectLst/>
                          <a:latin typeface="+mn-lt"/>
                          <a:ea typeface="+mn-ea"/>
                          <a:cs typeface="+mn-cs"/>
                        </a:rPr>
                        <a:t>The </a:t>
                      </a:r>
                      <a:r>
                        <a:rPr lang="en-US" sz="1800" b="1" i="0" u="none" strike="noStrike" kern="1200" dirty="0">
                          <a:solidFill>
                            <a:schemeClr val="tx1"/>
                          </a:solidFill>
                          <a:effectLst/>
                          <a:latin typeface="+mn-lt"/>
                          <a:ea typeface="+mn-ea"/>
                          <a:cs typeface="+mn-cs"/>
                        </a:rPr>
                        <a:t>values</a:t>
                      </a:r>
                      <a:r>
                        <a:rPr lang="en-US" sz="1800" b="0" i="0" u="none" strike="noStrike" kern="1200" dirty="0">
                          <a:solidFill>
                            <a:schemeClr val="tx1"/>
                          </a:solidFill>
                          <a:effectLst/>
                          <a:latin typeface="+mn-lt"/>
                          <a:ea typeface="+mn-ea"/>
                          <a:cs typeface="+mn-cs"/>
                        </a:rPr>
                        <a:t> of Northern Illinois University are:​</a:t>
                      </a:r>
                      <a:br>
                        <a:rPr lang="en-US" sz="1800" b="0" i="0" u="none" strike="noStrike" kern="1200" dirty="0">
                          <a:solidFill>
                            <a:schemeClr val="tx1"/>
                          </a:solidFill>
                          <a:effectLst/>
                          <a:latin typeface="+mn-lt"/>
                          <a:ea typeface="+mn-ea"/>
                          <a:cs typeface="+mn-cs"/>
                        </a:rPr>
                      </a:br>
                      <a:endParaRPr lang="en-US" sz="1800" b="0" i="0" u="none" strike="noStrike" kern="1200" dirty="0">
                        <a:solidFill>
                          <a:schemeClr val="tx1"/>
                        </a:solidFill>
                        <a:effectLst/>
                        <a:latin typeface="+mn-lt"/>
                        <a:ea typeface="+mn-ea"/>
                        <a:cs typeface="+mn-cs"/>
                      </a:endParaRPr>
                    </a:p>
                    <a:p>
                      <a:pPr marL="285750" indent="-285750" rtl="0" fontAlgn="base">
                        <a:buFont typeface="Arial" panose="020B0604020202020204" pitchFamily="34" charset="0"/>
                        <a:buChar char="•"/>
                      </a:pPr>
                      <a:r>
                        <a:rPr lang="en-US" sz="1800" b="0" i="0" u="none" strike="noStrike" kern="1200" dirty="0">
                          <a:solidFill>
                            <a:schemeClr val="tx1"/>
                          </a:solidFill>
                          <a:effectLst/>
                          <a:latin typeface="+mn-lt"/>
                          <a:ea typeface="+mn-ea"/>
                          <a:cs typeface="+mn-cs"/>
                        </a:rPr>
                        <a:t>Curiosity and creativity​</a:t>
                      </a:r>
                    </a:p>
                    <a:p>
                      <a:pPr marL="285750" indent="-285750" rtl="0" fontAlgn="base">
                        <a:buFont typeface="Arial" panose="020B0604020202020204" pitchFamily="34" charset="0"/>
                        <a:buChar char="•"/>
                      </a:pPr>
                      <a:r>
                        <a:rPr lang="en-US" sz="1800" b="0" i="0" u="none" strike="noStrike" kern="1200" dirty="0">
                          <a:solidFill>
                            <a:schemeClr val="tx1"/>
                          </a:solidFill>
                          <a:effectLst/>
                          <a:latin typeface="+mn-lt"/>
                          <a:ea typeface="+mn-ea"/>
                          <a:cs typeface="+mn-cs"/>
                        </a:rPr>
                        <a:t>Equity and inclusion​</a:t>
                      </a:r>
                    </a:p>
                    <a:p>
                      <a:pPr marL="285750" indent="-285750" rtl="0" fontAlgn="base">
                        <a:buFont typeface="Arial" panose="020B0604020202020204" pitchFamily="34" charset="0"/>
                        <a:buChar char="•"/>
                      </a:pPr>
                      <a:r>
                        <a:rPr lang="en-US" sz="1800" b="0" i="0" u="none" strike="noStrike" kern="1200" dirty="0">
                          <a:solidFill>
                            <a:schemeClr val="tx1"/>
                          </a:solidFill>
                          <a:effectLst/>
                          <a:latin typeface="+mn-lt"/>
                          <a:ea typeface="+mn-ea"/>
                          <a:cs typeface="+mn-cs"/>
                        </a:rPr>
                        <a:t>Ethics and integrity​</a:t>
                      </a:r>
                    </a:p>
                    <a:p>
                      <a:pPr marL="285750" indent="-285750" rtl="0" fontAlgn="base">
                        <a:buFont typeface="Arial" panose="020B0604020202020204" pitchFamily="34" charset="0"/>
                        <a:buChar char="•"/>
                      </a:pPr>
                      <a:r>
                        <a:rPr lang="en-US" sz="1800" b="0" i="0" u="none" strike="noStrike" kern="1200" dirty="0">
                          <a:solidFill>
                            <a:schemeClr val="tx1"/>
                          </a:solidFill>
                          <a:effectLst/>
                          <a:latin typeface="+mn-lt"/>
                          <a:ea typeface="+mn-ea"/>
                          <a:cs typeface="+mn-cs"/>
                        </a:rPr>
                        <a:t>Service and stewardship</a:t>
                      </a:r>
                    </a:p>
                    <a:p>
                      <a:endParaRPr lang="en-US" dirty="0"/>
                    </a:p>
                  </a:txBody>
                  <a:tcPr/>
                </a:tc>
                <a:extLst>
                  <a:ext uri="{0D108BD9-81ED-4DB2-BD59-A6C34878D82A}">
                    <a16:rowId xmlns:a16="http://schemas.microsoft.com/office/drawing/2014/main" val="1609466733"/>
                  </a:ext>
                </a:extLst>
              </a:tr>
            </a:tbl>
          </a:graphicData>
        </a:graphic>
      </p:graphicFrame>
      <p:sp>
        <p:nvSpPr>
          <p:cNvPr id="4" name="Text Placeholder 3">
            <a:extLst>
              <a:ext uri="{FF2B5EF4-FFF2-40B4-BE49-F238E27FC236}">
                <a16:creationId xmlns:a16="http://schemas.microsoft.com/office/drawing/2014/main" id="{57C751F4-7DA0-099E-5164-B1D7062F29FD}"/>
              </a:ext>
            </a:extLst>
          </p:cNvPr>
          <p:cNvSpPr>
            <a:spLocks noGrp="1"/>
          </p:cNvSpPr>
          <p:nvPr>
            <p:ph type="body" sz="quarter" idx="13"/>
          </p:nvPr>
        </p:nvSpPr>
        <p:spPr/>
        <p:txBody>
          <a:bodyPr>
            <a:normAutofit fontScale="92500"/>
          </a:bodyPr>
          <a:lstStyle/>
          <a:p>
            <a:r>
              <a:rPr lang="en-US" dirty="0"/>
              <a:t>We recruit candidates that align with our mission and values</a:t>
            </a:r>
          </a:p>
        </p:txBody>
      </p:sp>
    </p:spTree>
    <p:extLst>
      <p:ext uri="{BB962C8B-B14F-4D97-AF65-F5344CB8AC3E}">
        <p14:creationId xmlns:p14="http://schemas.microsoft.com/office/powerpoint/2010/main" val="233557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890FD-3B21-27AA-C118-8EC79C85E974}"/>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C7F10BA-8500-C225-4D0F-9D35005C423F}"/>
              </a:ext>
            </a:extLst>
          </p:cNvPr>
          <p:cNvSpPr>
            <a:spLocks noGrp="1"/>
          </p:cNvSpPr>
          <p:nvPr>
            <p:ph idx="1"/>
          </p:nvPr>
        </p:nvSpPr>
        <p:spPr>
          <a:xfrm>
            <a:off x="609600" y="3153578"/>
            <a:ext cx="10464800" cy="550844"/>
          </a:xfrm>
        </p:spPr>
        <p:txBody>
          <a:bodyPr/>
          <a:lstStyle/>
          <a:p>
            <a:pPr marL="0" indent="0" algn="ctr">
              <a:buNone/>
            </a:pPr>
            <a:r>
              <a:rPr lang="en-US" b="1" dirty="0"/>
              <a:t>Search/Recruitment Process</a:t>
            </a:r>
          </a:p>
        </p:txBody>
      </p:sp>
      <p:sp>
        <p:nvSpPr>
          <p:cNvPr id="3" name="Title 2">
            <a:extLst>
              <a:ext uri="{FF2B5EF4-FFF2-40B4-BE49-F238E27FC236}">
                <a16:creationId xmlns:a16="http://schemas.microsoft.com/office/drawing/2014/main" id="{6B5E72A0-88AD-0757-A275-36487F73A3EE}"/>
              </a:ext>
            </a:extLst>
          </p:cNvPr>
          <p:cNvSpPr>
            <a:spLocks noGrp="1"/>
          </p:cNvSpPr>
          <p:nvPr>
            <p:ph type="title"/>
          </p:nvPr>
        </p:nvSpPr>
        <p:spPr/>
        <p:txBody>
          <a:bodyPr/>
          <a:lstStyle/>
          <a:p>
            <a:r>
              <a:rPr lang="en-US" dirty="0"/>
              <a:t>Charge Meeting</a:t>
            </a:r>
          </a:p>
        </p:txBody>
      </p:sp>
    </p:spTree>
    <p:extLst>
      <p:ext uri="{BB962C8B-B14F-4D97-AF65-F5344CB8AC3E}">
        <p14:creationId xmlns:p14="http://schemas.microsoft.com/office/powerpoint/2010/main" val="3673234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0E6A4-003C-EFB7-4C4A-9C701C471817}"/>
              </a:ext>
            </a:extLst>
          </p:cNvPr>
          <p:cNvSpPr>
            <a:spLocks noGrp="1"/>
          </p:cNvSpPr>
          <p:nvPr>
            <p:ph type="title"/>
          </p:nvPr>
        </p:nvSpPr>
        <p:spPr/>
        <p:txBody>
          <a:bodyPr/>
          <a:lstStyle/>
          <a:p>
            <a:r>
              <a:rPr lang="en-US" dirty="0"/>
              <a:t>Charge Meeting</a:t>
            </a:r>
          </a:p>
        </p:txBody>
      </p:sp>
      <p:sp>
        <p:nvSpPr>
          <p:cNvPr id="4" name="Text Placeholder 3">
            <a:extLst>
              <a:ext uri="{FF2B5EF4-FFF2-40B4-BE49-F238E27FC236}">
                <a16:creationId xmlns:a16="http://schemas.microsoft.com/office/drawing/2014/main" id="{1BB20F30-D01D-2229-6D62-F8A14245A5C5}"/>
              </a:ext>
            </a:extLst>
          </p:cNvPr>
          <p:cNvSpPr>
            <a:spLocks noGrp="1"/>
          </p:cNvSpPr>
          <p:nvPr>
            <p:ph type="body" sz="quarter" idx="13"/>
          </p:nvPr>
        </p:nvSpPr>
        <p:spPr/>
        <p:txBody>
          <a:bodyPr/>
          <a:lstStyle/>
          <a:p>
            <a:r>
              <a:rPr lang="en-US" dirty="0"/>
              <a:t>Search/Recruitment Process</a:t>
            </a:r>
          </a:p>
        </p:txBody>
      </p:sp>
      <p:graphicFrame>
        <p:nvGraphicFramePr>
          <p:cNvPr id="8" name="Content Placeholder 7">
            <a:extLst>
              <a:ext uri="{FF2B5EF4-FFF2-40B4-BE49-F238E27FC236}">
                <a16:creationId xmlns:a16="http://schemas.microsoft.com/office/drawing/2014/main" id="{ACF130B8-B7B8-E5EE-0325-32573FED150F}"/>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211320056"/>
              </p:ext>
            </p:extLst>
          </p:nvPr>
        </p:nvGraphicFramePr>
        <p:xfrm>
          <a:off x="609600" y="1981201"/>
          <a:ext cx="10137775" cy="19297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9" name="Content Placeholder 7">
            <a:extLst>
              <a:ext uri="{FF2B5EF4-FFF2-40B4-BE49-F238E27FC236}">
                <a16:creationId xmlns:a16="http://schemas.microsoft.com/office/drawing/2014/main" id="{23CB8850-F2FC-500D-B0AD-13CA513EC523}"/>
              </a:ext>
              <a:ext uri="{C183D7F6-B498-43B3-948B-1728B52AA6E4}">
                <adec:decorative xmlns:adec="http://schemas.microsoft.com/office/drawing/2017/decorative" val="1"/>
              </a:ext>
            </a:extLst>
          </p:cNvPr>
          <p:cNvGraphicFramePr>
            <a:graphicFrameLocks/>
          </p:cNvGraphicFramePr>
          <p:nvPr>
            <p:extLst>
              <p:ext uri="{D42A27DB-BD31-4B8C-83A1-F6EECF244321}">
                <p14:modId xmlns:p14="http://schemas.microsoft.com/office/powerpoint/2010/main" val="140427087"/>
              </p:ext>
            </p:extLst>
          </p:nvPr>
        </p:nvGraphicFramePr>
        <p:xfrm>
          <a:off x="620712" y="3910988"/>
          <a:ext cx="10137775" cy="192978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0" name="Down Arrow 9">
            <a:extLst>
              <a:ext uri="{FF2B5EF4-FFF2-40B4-BE49-F238E27FC236}">
                <a16:creationId xmlns:a16="http://schemas.microsoft.com/office/drawing/2014/main" id="{BB72548E-455E-F36B-7D82-928DC5563057}"/>
              </a:ext>
              <a:ext uri="{C183D7F6-B498-43B3-948B-1728B52AA6E4}">
                <adec:decorative xmlns:adec="http://schemas.microsoft.com/office/drawing/2017/decorative" val="1"/>
              </a:ext>
            </a:extLst>
          </p:cNvPr>
          <p:cNvSpPr/>
          <p:nvPr/>
        </p:nvSpPr>
        <p:spPr>
          <a:xfrm>
            <a:off x="7436386" y="1371600"/>
            <a:ext cx="484742" cy="60592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85943C6E-420F-CE69-5FAE-CC68D68C08CE}"/>
              </a:ext>
            </a:extLst>
          </p:cNvPr>
          <p:cNvSpPr txBox="1"/>
          <p:nvPr/>
        </p:nvSpPr>
        <p:spPr>
          <a:xfrm>
            <a:off x="7921128" y="1419921"/>
            <a:ext cx="2016087" cy="369332"/>
          </a:xfrm>
          <a:prstGeom prst="rect">
            <a:avLst/>
          </a:prstGeom>
          <a:noFill/>
        </p:spPr>
        <p:txBody>
          <a:bodyPr wrap="square" rtlCol="0">
            <a:spAutoFit/>
          </a:bodyPr>
          <a:lstStyle/>
          <a:p>
            <a:r>
              <a:rPr lang="en-US" dirty="0"/>
              <a:t>We are here</a:t>
            </a:r>
          </a:p>
        </p:txBody>
      </p:sp>
    </p:spTree>
    <p:extLst>
      <p:ext uri="{BB962C8B-B14F-4D97-AF65-F5344CB8AC3E}">
        <p14:creationId xmlns:p14="http://schemas.microsoft.com/office/powerpoint/2010/main" val="3829842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B530C3-68AE-E34F-DD98-2E16C072D38E}"/>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A7B83FD-A197-0F80-AE85-3C8524CCB48F}"/>
              </a:ext>
            </a:extLst>
          </p:cNvPr>
          <p:cNvSpPr>
            <a:spLocks noGrp="1"/>
          </p:cNvSpPr>
          <p:nvPr>
            <p:ph idx="1"/>
          </p:nvPr>
        </p:nvSpPr>
        <p:spPr>
          <a:xfrm>
            <a:off x="609600" y="3153578"/>
            <a:ext cx="10464800" cy="550844"/>
          </a:xfrm>
        </p:spPr>
        <p:txBody>
          <a:bodyPr/>
          <a:lstStyle/>
          <a:p>
            <a:pPr marL="0" indent="0" algn="ctr">
              <a:buNone/>
            </a:pPr>
            <a:r>
              <a:rPr lang="en-US" b="1" dirty="0"/>
              <a:t>Your role as a search committee member</a:t>
            </a:r>
          </a:p>
        </p:txBody>
      </p:sp>
      <p:sp>
        <p:nvSpPr>
          <p:cNvPr id="3" name="Title 2">
            <a:extLst>
              <a:ext uri="{FF2B5EF4-FFF2-40B4-BE49-F238E27FC236}">
                <a16:creationId xmlns:a16="http://schemas.microsoft.com/office/drawing/2014/main" id="{65E6617F-0823-0852-62DC-86023CE19C6C}"/>
              </a:ext>
            </a:extLst>
          </p:cNvPr>
          <p:cNvSpPr>
            <a:spLocks noGrp="1"/>
          </p:cNvSpPr>
          <p:nvPr>
            <p:ph type="title"/>
          </p:nvPr>
        </p:nvSpPr>
        <p:spPr/>
        <p:txBody>
          <a:bodyPr/>
          <a:lstStyle/>
          <a:p>
            <a:r>
              <a:rPr lang="en-US" dirty="0"/>
              <a:t>Charge Meeting</a:t>
            </a:r>
          </a:p>
        </p:txBody>
      </p:sp>
    </p:spTree>
    <p:extLst>
      <p:ext uri="{BB962C8B-B14F-4D97-AF65-F5344CB8AC3E}">
        <p14:creationId xmlns:p14="http://schemas.microsoft.com/office/powerpoint/2010/main" val="1403655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80869-23D2-C36D-D7CE-4456246A2869}"/>
              </a:ext>
            </a:extLst>
          </p:cNvPr>
          <p:cNvSpPr>
            <a:spLocks noGrp="1"/>
          </p:cNvSpPr>
          <p:nvPr>
            <p:ph type="title"/>
          </p:nvPr>
        </p:nvSpPr>
        <p:spPr/>
        <p:txBody>
          <a:bodyPr/>
          <a:lstStyle/>
          <a:p>
            <a:r>
              <a:rPr lang="en-US" dirty="0"/>
              <a:t>Charge Meeting</a:t>
            </a:r>
          </a:p>
        </p:txBody>
      </p:sp>
      <p:sp>
        <p:nvSpPr>
          <p:cNvPr id="3" name="Content Placeholder 2">
            <a:extLst>
              <a:ext uri="{FF2B5EF4-FFF2-40B4-BE49-F238E27FC236}">
                <a16:creationId xmlns:a16="http://schemas.microsoft.com/office/drawing/2014/main" id="{7F42D6A6-2E10-2DB4-C5F0-4AE4A24FD951}"/>
              </a:ext>
            </a:extLst>
          </p:cNvPr>
          <p:cNvSpPr>
            <a:spLocks noGrp="1"/>
          </p:cNvSpPr>
          <p:nvPr>
            <p:ph idx="1"/>
          </p:nvPr>
        </p:nvSpPr>
        <p:spPr/>
        <p:txBody>
          <a:bodyPr>
            <a:normAutofit fontScale="77500" lnSpcReduction="20000"/>
          </a:bodyPr>
          <a:lstStyle/>
          <a:p>
            <a:pPr marL="0" indent="0" fontAlgn="base">
              <a:buNone/>
            </a:pPr>
            <a:r>
              <a:rPr lang="en-US" i="1" dirty="0"/>
              <a:t>The search committee is a collective and represents different perspectives from across the local department, college, and university.</a:t>
            </a:r>
            <a:r>
              <a:rPr lang="en-US" dirty="0"/>
              <a:t>​</a:t>
            </a:r>
          </a:p>
          <a:p>
            <a:pPr marL="0" indent="0" fontAlgn="base">
              <a:buNone/>
            </a:pPr>
            <a:endParaRPr lang="en-US" dirty="0"/>
          </a:p>
          <a:p>
            <a:pPr marL="0" indent="0" fontAlgn="base">
              <a:buNone/>
            </a:pPr>
            <a:r>
              <a:rPr lang="en-US" b="1" dirty="0"/>
              <a:t>All roles are important and synergistic​</a:t>
            </a:r>
          </a:p>
          <a:p>
            <a:pPr fontAlgn="base"/>
            <a:r>
              <a:rPr lang="en-US" dirty="0"/>
              <a:t>We share responsibility for ensuring the ad is broadly distributed​.</a:t>
            </a:r>
          </a:p>
          <a:p>
            <a:pPr fontAlgn="base"/>
            <a:r>
              <a:rPr lang="en-US" dirty="0"/>
              <a:t>We share responsibility for ensuring each candidate is treated equitably​.</a:t>
            </a:r>
          </a:p>
          <a:p>
            <a:pPr marL="0" indent="0" fontAlgn="base">
              <a:buNone/>
            </a:pPr>
            <a:r>
              <a:rPr lang="en-US" b="1" dirty="0"/>
              <a:t>Searches set the tone​</a:t>
            </a:r>
          </a:p>
          <a:p>
            <a:pPr fontAlgn="base"/>
            <a:r>
              <a:rPr lang="en-US" dirty="0"/>
              <a:t>A sense of welcome and belonging should be conveyed at every step​.</a:t>
            </a:r>
          </a:p>
          <a:p>
            <a:pPr fontAlgn="base"/>
            <a:r>
              <a:rPr lang="en-US" dirty="0"/>
              <a:t>We share responsibility for ensuring processes run as smoothly​.</a:t>
            </a:r>
          </a:p>
          <a:p>
            <a:pPr marL="0" indent="0" fontAlgn="base">
              <a:buNone/>
            </a:pPr>
            <a:r>
              <a:rPr lang="en-US" b="1" dirty="0"/>
              <a:t>Every piece of the process matters​</a:t>
            </a:r>
          </a:p>
          <a:p>
            <a:pPr fontAlgn="base"/>
            <a:r>
              <a:rPr lang="en-US" dirty="0"/>
              <a:t>Candidates are evaluating us, as we make our assessments of them​.</a:t>
            </a:r>
          </a:p>
          <a:p>
            <a:pPr fontAlgn="base"/>
            <a:r>
              <a:rPr lang="en-US" dirty="0"/>
              <a:t>Outside perspectives offer us an opportunity to learn​.</a:t>
            </a:r>
          </a:p>
          <a:p>
            <a:endParaRPr lang="en-US" dirty="0"/>
          </a:p>
        </p:txBody>
      </p:sp>
      <p:sp>
        <p:nvSpPr>
          <p:cNvPr id="4" name="Text Placeholder 3">
            <a:extLst>
              <a:ext uri="{FF2B5EF4-FFF2-40B4-BE49-F238E27FC236}">
                <a16:creationId xmlns:a16="http://schemas.microsoft.com/office/drawing/2014/main" id="{A4B9222C-116E-6D00-F300-A6804FF06E49}"/>
              </a:ext>
            </a:extLst>
          </p:cNvPr>
          <p:cNvSpPr>
            <a:spLocks noGrp="1"/>
          </p:cNvSpPr>
          <p:nvPr>
            <p:ph type="body" sz="quarter" idx="13"/>
          </p:nvPr>
        </p:nvSpPr>
        <p:spPr/>
        <p:txBody>
          <a:bodyPr/>
          <a:lstStyle/>
          <a:p>
            <a:r>
              <a:rPr lang="en-US" dirty="0"/>
              <a:t>About the search committee</a:t>
            </a:r>
          </a:p>
        </p:txBody>
      </p:sp>
    </p:spTree>
    <p:extLst>
      <p:ext uri="{BB962C8B-B14F-4D97-AF65-F5344CB8AC3E}">
        <p14:creationId xmlns:p14="http://schemas.microsoft.com/office/powerpoint/2010/main" val="886279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76AB4-456D-90B7-DA1E-6C712E115810}"/>
              </a:ext>
            </a:extLst>
          </p:cNvPr>
          <p:cNvSpPr>
            <a:spLocks noGrp="1"/>
          </p:cNvSpPr>
          <p:nvPr>
            <p:ph type="title"/>
          </p:nvPr>
        </p:nvSpPr>
        <p:spPr/>
        <p:txBody>
          <a:bodyPr/>
          <a:lstStyle/>
          <a:p>
            <a:r>
              <a:rPr lang="en-US" dirty="0"/>
              <a:t>Charge Meeting</a:t>
            </a:r>
          </a:p>
        </p:txBody>
      </p:sp>
      <p:sp>
        <p:nvSpPr>
          <p:cNvPr id="3" name="Content Placeholder 2">
            <a:extLst>
              <a:ext uri="{FF2B5EF4-FFF2-40B4-BE49-F238E27FC236}">
                <a16:creationId xmlns:a16="http://schemas.microsoft.com/office/drawing/2014/main" id="{8FCB2349-51D6-E353-CD0B-48288D1D2B35}"/>
              </a:ext>
            </a:extLst>
          </p:cNvPr>
          <p:cNvSpPr>
            <a:spLocks noGrp="1"/>
          </p:cNvSpPr>
          <p:nvPr>
            <p:ph idx="1"/>
          </p:nvPr>
        </p:nvSpPr>
        <p:spPr/>
        <p:txBody>
          <a:bodyPr>
            <a:normAutofit fontScale="62500" lnSpcReduction="20000"/>
          </a:bodyPr>
          <a:lstStyle/>
          <a:p>
            <a:pPr fontAlgn="base"/>
            <a:r>
              <a:rPr lang="en-US" dirty="0"/>
              <a:t>Division Head: The Vice President or division leader authorizes searches, with requests made by unit leaders.​</a:t>
            </a:r>
          </a:p>
          <a:p>
            <a:pPr fontAlgn="base"/>
            <a:r>
              <a:rPr lang="en-US" dirty="0"/>
              <a:t>Hiring Official: The hiring official has the authority to make the hiring decision for a search. For faculty searches, the hiring official is the Dean, who may delegate to another (e.g., Department Chair).​ For staff, it is the division leader, in coordination with the unit leader.</a:t>
            </a:r>
          </a:p>
          <a:p>
            <a:pPr fontAlgn="base"/>
            <a:r>
              <a:rPr lang="en-US" dirty="0"/>
              <a:t>Hiring Manager: The hiring manager is the staff person who provides support for the logistics of the search and is ultimately responsible for supervising the employee. ​</a:t>
            </a:r>
          </a:p>
          <a:p>
            <a:pPr fontAlgn="base"/>
            <a:r>
              <a:rPr lang="en-US" dirty="0"/>
              <a:t>(Civil Service Only) Subject Matter Expert: A person identified outside of the search process, who has knowledge of the job expectations and requirements that helps screen the applications to ensure they have met the minimum qualifications.  </a:t>
            </a:r>
          </a:p>
          <a:p>
            <a:pPr fontAlgn="base"/>
            <a:r>
              <a:rPr lang="en-US" dirty="0"/>
              <a:t>Human Resource Services: Subject matter experts on recruitment and recruitment processes. Also, provide all administrative support for the search.</a:t>
            </a:r>
          </a:p>
          <a:p>
            <a:pPr fontAlgn="base"/>
            <a:r>
              <a:rPr lang="en-US" dirty="0"/>
              <a:t>Search Committee: The search committee is advisory to the Hiring Official. Committee members help ensure robust and equitable processes throughout the recruiting, screening, and interviewing of candidates.</a:t>
            </a:r>
          </a:p>
          <a:p>
            <a:endParaRPr lang="en-US" dirty="0"/>
          </a:p>
        </p:txBody>
      </p:sp>
      <p:sp>
        <p:nvSpPr>
          <p:cNvPr id="4" name="Text Placeholder 3">
            <a:extLst>
              <a:ext uri="{FF2B5EF4-FFF2-40B4-BE49-F238E27FC236}">
                <a16:creationId xmlns:a16="http://schemas.microsoft.com/office/drawing/2014/main" id="{860D1F04-4631-6AFF-608A-814F971EE283}"/>
              </a:ext>
            </a:extLst>
          </p:cNvPr>
          <p:cNvSpPr>
            <a:spLocks noGrp="1"/>
          </p:cNvSpPr>
          <p:nvPr>
            <p:ph type="body" sz="quarter" idx="13"/>
          </p:nvPr>
        </p:nvSpPr>
        <p:spPr/>
        <p:txBody>
          <a:bodyPr/>
          <a:lstStyle/>
          <a:p>
            <a:r>
              <a:rPr lang="en-US" dirty="0"/>
              <a:t>Roles within a search process</a:t>
            </a:r>
          </a:p>
        </p:txBody>
      </p:sp>
    </p:spTree>
    <p:extLst>
      <p:ext uri="{BB962C8B-B14F-4D97-AF65-F5344CB8AC3E}">
        <p14:creationId xmlns:p14="http://schemas.microsoft.com/office/powerpoint/2010/main" val="337374691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10113</TotalTime>
  <Words>2957</Words>
  <Application>Microsoft Office PowerPoint</Application>
  <PresentationFormat>Widescreen</PresentationFormat>
  <Paragraphs>299</Paragraphs>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-webkit-standard</vt:lpstr>
      <vt:lpstr>Calibri</vt:lpstr>
      <vt:lpstr>Aptos</vt:lpstr>
      <vt:lpstr>1_Office Theme</vt:lpstr>
      <vt:lpstr>Search Committee Charge Meeting</vt:lpstr>
      <vt:lpstr>What we’ll cover today</vt:lpstr>
      <vt:lpstr>Charge Meeting</vt:lpstr>
      <vt:lpstr>Charge Meeting</vt:lpstr>
      <vt:lpstr>Charge Meeting</vt:lpstr>
      <vt:lpstr>Charge Meeting</vt:lpstr>
      <vt:lpstr>Charge Meeting</vt:lpstr>
      <vt:lpstr>Charge Meeting</vt:lpstr>
      <vt:lpstr>Charge Meeting</vt:lpstr>
      <vt:lpstr>Charge Meeting</vt:lpstr>
      <vt:lpstr>Charge Meeting</vt:lpstr>
      <vt:lpstr>Charge Meeting</vt:lpstr>
      <vt:lpstr>Charge Meeting</vt:lpstr>
      <vt:lpstr>Charge Meeting</vt:lpstr>
      <vt:lpstr>Charge Meeting</vt:lpstr>
      <vt:lpstr>Charge Meeting</vt:lpstr>
      <vt:lpstr>Charge Meeting</vt:lpstr>
      <vt:lpstr>Charge Meeting</vt:lpstr>
      <vt:lpstr>Charge Meeting </vt:lpstr>
      <vt:lpstr>Interview Questions</vt:lpstr>
      <vt:lpstr>Charge Meeting</vt:lpstr>
      <vt:lpstr>Charge Meeting </vt:lpstr>
      <vt:lpstr>Charge Meeting </vt:lpstr>
      <vt:lpstr>Charge Meeting </vt:lpstr>
      <vt:lpstr>Charge Meeting</vt:lpstr>
      <vt:lpstr>Charge Meeting</vt:lpstr>
      <vt:lpstr>Charge Meeting</vt:lpstr>
      <vt:lpstr>Charge Meeting</vt:lpstr>
      <vt:lpstr>Charge Meeting</vt:lpstr>
      <vt:lpstr>Charge Meeting</vt:lpstr>
      <vt:lpstr>Charge Meeting</vt:lpstr>
      <vt:lpstr>Charge Meeting</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Jennice O'Brien</dc:creator>
  <cp:lastModifiedBy>Donnie Forti</cp:lastModifiedBy>
  <cp:revision>5</cp:revision>
  <dcterms:created xsi:type="dcterms:W3CDTF">2010-05-18T23:17:18Z</dcterms:created>
  <dcterms:modified xsi:type="dcterms:W3CDTF">2025-08-29T14:28:10Z</dcterms:modified>
</cp:coreProperties>
</file>