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8" r:id="rId1"/>
  </p:sldMasterIdLst>
  <p:notesMasterIdLst>
    <p:notesMasterId r:id="rId17"/>
  </p:notesMasterIdLst>
  <p:handoutMasterIdLst>
    <p:handoutMasterId r:id="rId18"/>
  </p:handoutMasterIdLst>
  <p:sldIdLst>
    <p:sldId id="271" r:id="rId2"/>
    <p:sldId id="326" r:id="rId3"/>
    <p:sldId id="310" r:id="rId4"/>
    <p:sldId id="324" r:id="rId5"/>
    <p:sldId id="311" r:id="rId6"/>
    <p:sldId id="314" r:id="rId7"/>
    <p:sldId id="318" r:id="rId8"/>
    <p:sldId id="315" r:id="rId9"/>
    <p:sldId id="316" r:id="rId10"/>
    <p:sldId id="328" r:id="rId11"/>
    <p:sldId id="317" r:id="rId12"/>
    <p:sldId id="320" r:id="rId13"/>
    <p:sldId id="325" r:id="rId14"/>
    <p:sldId id="319" r:id="rId15"/>
    <p:sldId id="323" r:id="rId16"/>
  </p:sldIdLst>
  <p:sldSz cx="9144000" cy="6858000" type="screen4x3"/>
  <p:notesSz cx="6858000" cy="9296400"/>
  <p:embeddedFontLst>
    <p:embeddedFont>
      <p:font typeface="Calibri" panose="020F0502020204030204" pitchFamily="34" charset="0"/>
      <p:regular r:id="rId19"/>
      <p:bold r:id="rId20"/>
      <p:italic r:id="rId21"/>
      <p:boldItalic r:id="rId22"/>
    </p:embeddedFont>
    <p:embeddedFont>
      <p:font typeface="Myriad Pro" panose="020B0503030403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4FC2FB-71A7-474A-8B6A-1DD91F824716}">
          <p14:sldIdLst>
            <p14:sldId id="271"/>
            <p14:sldId id="326"/>
          </p14:sldIdLst>
        </p14:section>
        <p14:section name="Untitled Section" id="{3062942E-5D47-43B3-8729-434D5684675D}">
          <p14:sldIdLst>
            <p14:sldId id="310"/>
            <p14:sldId id="324"/>
            <p14:sldId id="311"/>
            <p14:sldId id="314"/>
            <p14:sldId id="318"/>
            <p14:sldId id="315"/>
            <p14:sldId id="316"/>
            <p14:sldId id="328"/>
            <p14:sldId id="317"/>
            <p14:sldId id="320"/>
            <p14:sldId id="325"/>
            <p14:sldId id="319"/>
            <p14:sldId id="323"/>
          </p14:sldIdLst>
        </p14:section>
      </p14:sectionLst>
    </p:ex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000"/>
    <a:srgbClr val="BF2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738"/>
    <p:restoredTop sz="86218" autoAdjust="0"/>
  </p:normalViewPr>
  <p:slideViewPr>
    <p:cSldViewPr>
      <p:cViewPr varScale="1">
        <p:scale>
          <a:sx n="87" d="100"/>
          <a:sy n="87" d="100"/>
        </p:scale>
        <p:origin x="960" y="192"/>
      </p:cViewPr>
      <p:guideLst>
        <p:guide orient="horz"/>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56" d="100"/>
          <a:sy n="56" d="100"/>
        </p:scale>
        <p:origin x="-253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492" tIns="46246" rIns="92492" bIns="46246" rtlCol="0"/>
          <a:lstStyle>
            <a:lvl1pPr algn="r">
              <a:defRPr sz="1200"/>
            </a:lvl1pPr>
          </a:lstStyle>
          <a:p>
            <a:fld id="{211A00E0-8A82-468F-9B2B-F8EB4AB6399D}" type="datetimeFigureOut">
              <a:rPr lang="en-US" smtClean="0"/>
              <a:t>4/21/24</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6"/>
            <a:ext cx="2971800" cy="464820"/>
          </a:xfrm>
          <a:prstGeom prst="rect">
            <a:avLst/>
          </a:prstGeom>
        </p:spPr>
        <p:txBody>
          <a:bodyPr vert="horz" lIns="92492" tIns="46246" rIns="92492" bIns="46246" rtlCol="0" anchor="b"/>
          <a:lstStyle>
            <a:lvl1pPr algn="r">
              <a:defRPr sz="1200"/>
            </a:lvl1pPr>
          </a:lstStyle>
          <a:p>
            <a:fld id="{E4DC4D65-DA11-4126-9556-9310B8956503}" type="slidenum">
              <a:rPr lang="en-US" smtClean="0"/>
              <a:t>‹#›</a:t>
            </a:fld>
            <a:endParaRPr lang="en-US"/>
          </a:p>
        </p:txBody>
      </p:sp>
    </p:spTree>
    <p:extLst>
      <p:ext uri="{BB962C8B-B14F-4D97-AF65-F5344CB8AC3E}">
        <p14:creationId xmlns:p14="http://schemas.microsoft.com/office/powerpoint/2010/main" val="1453377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492" tIns="46246" rIns="92492" bIns="46246" rtlCol="0"/>
          <a:lstStyle>
            <a:lvl1pPr algn="r">
              <a:defRPr sz="1200"/>
            </a:lvl1pPr>
          </a:lstStyle>
          <a:p>
            <a:fld id="{6A2F7AD5-1E06-481F-9C05-C3A40CB42C63}" type="datetimeFigureOut">
              <a:rPr lang="en-US" smtClean="0"/>
              <a:t>4/21/24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6"/>
            <a:ext cx="2971800" cy="464820"/>
          </a:xfrm>
          <a:prstGeom prst="rect">
            <a:avLst/>
          </a:prstGeom>
        </p:spPr>
        <p:txBody>
          <a:bodyPr vert="horz" lIns="92492" tIns="46246" rIns="92492" bIns="46246" rtlCol="0" anchor="b"/>
          <a:lstStyle>
            <a:lvl1pPr algn="r">
              <a:defRPr sz="1200"/>
            </a:lvl1pPr>
          </a:lstStyle>
          <a:p>
            <a:fld id="{29BF22EF-CF13-4EA3-BA93-BBE40C153887}" type="slidenum">
              <a:rPr lang="en-US" smtClean="0"/>
              <a:t>‹#›</a:t>
            </a:fld>
            <a:endParaRPr lang="en-US"/>
          </a:p>
        </p:txBody>
      </p:sp>
    </p:spTree>
    <p:extLst>
      <p:ext uri="{BB962C8B-B14F-4D97-AF65-F5344CB8AC3E}">
        <p14:creationId xmlns:p14="http://schemas.microsoft.com/office/powerpoint/2010/main" val="951235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1</a:t>
            </a:fld>
            <a:endParaRPr lang="en-US"/>
          </a:p>
        </p:txBody>
      </p:sp>
    </p:spTree>
    <p:extLst>
      <p:ext uri="{BB962C8B-B14F-4D97-AF65-F5344CB8AC3E}">
        <p14:creationId xmlns:p14="http://schemas.microsoft.com/office/powerpoint/2010/main" val="3836954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10</a:t>
            </a:fld>
            <a:endParaRPr lang="en-US"/>
          </a:p>
        </p:txBody>
      </p:sp>
    </p:spTree>
    <p:extLst>
      <p:ext uri="{BB962C8B-B14F-4D97-AF65-F5344CB8AC3E}">
        <p14:creationId xmlns:p14="http://schemas.microsoft.com/office/powerpoint/2010/main" val="123412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11</a:t>
            </a:fld>
            <a:endParaRPr lang="en-US"/>
          </a:p>
        </p:txBody>
      </p:sp>
    </p:spTree>
    <p:extLst>
      <p:ext uri="{BB962C8B-B14F-4D97-AF65-F5344CB8AC3E}">
        <p14:creationId xmlns:p14="http://schemas.microsoft.com/office/powerpoint/2010/main" val="34029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12</a:t>
            </a:fld>
            <a:endParaRPr lang="en-US"/>
          </a:p>
        </p:txBody>
      </p:sp>
    </p:spTree>
    <p:extLst>
      <p:ext uri="{BB962C8B-B14F-4D97-AF65-F5344CB8AC3E}">
        <p14:creationId xmlns:p14="http://schemas.microsoft.com/office/powerpoint/2010/main" val="2086164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13</a:t>
            </a:fld>
            <a:endParaRPr lang="en-US"/>
          </a:p>
        </p:txBody>
      </p:sp>
    </p:spTree>
    <p:extLst>
      <p:ext uri="{BB962C8B-B14F-4D97-AF65-F5344CB8AC3E}">
        <p14:creationId xmlns:p14="http://schemas.microsoft.com/office/powerpoint/2010/main" val="995530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14</a:t>
            </a:fld>
            <a:endParaRPr lang="en-US"/>
          </a:p>
        </p:txBody>
      </p:sp>
    </p:spTree>
    <p:extLst>
      <p:ext uri="{BB962C8B-B14F-4D97-AF65-F5344CB8AC3E}">
        <p14:creationId xmlns:p14="http://schemas.microsoft.com/office/powerpoint/2010/main" val="222884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15</a:t>
            </a:fld>
            <a:endParaRPr lang="en-US"/>
          </a:p>
        </p:txBody>
      </p:sp>
    </p:spTree>
    <p:extLst>
      <p:ext uri="{BB962C8B-B14F-4D97-AF65-F5344CB8AC3E}">
        <p14:creationId xmlns:p14="http://schemas.microsoft.com/office/powerpoint/2010/main" val="194254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2</a:t>
            </a:fld>
            <a:endParaRPr lang="en-US"/>
          </a:p>
        </p:txBody>
      </p:sp>
    </p:spTree>
    <p:extLst>
      <p:ext uri="{BB962C8B-B14F-4D97-AF65-F5344CB8AC3E}">
        <p14:creationId xmlns:p14="http://schemas.microsoft.com/office/powerpoint/2010/main" val="4041766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3</a:t>
            </a:fld>
            <a:endParaRPr lang="en-US"/>
          </a:p>
        </p:txBody>
      </p:sp>
    </p:spTree>
    <p:extLst>
      <p:ext uri="{BB962C8B-B14F-4D97-AF65-F5344CB8AC3E}">
        <p14:creationId xmlns:p14="http://schemas.microsoft.com/office/powerpoint/2010/main" val="183514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4</a:t>
            </a:fld>
            <a:endParaRPr lang="en-US"/>
          </a:p>
        </p:txBody>
      </p:sp>
    </p:spTree>
    <p:extLst>
      <p:ext uri="{BB962C8B-B14F-4D97-AF65-F5344CB8AC3E}">
        <p14:creationId xmlns:p14="http://schemas.microsoft.com/office/powerpoint/2010/main" val="198493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5</a:t>
            </a:fld>
            <a:endParaRPr lang="en-US"/>
          </a:p>
        </p:txBody>
      </p:sp>
    </p:spTree>
    <p:extLst>
      <p:ext uri="{BB962C8B-B14F-4D97-AF65-F5344CB8AC3E}">
        <p14:creationId xmlns:p14="http://schemas.microsoft.com/office/powerpoint/2010/main" val="191961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6</a:t>
            </a:fld>
            <a:endParaRPr lang="en-US"/>
          </a:p>
        </p:txBody>
      </p:sp>
    </p:spTree>
    <p:extLst>
      <p:ext uri="{BB962C8B-B14F-4D97-AF65-F5344CB8AC3E}">
        <p14:creationId xmlns:p14="http://schemas.microsoft.com/office/powerpoint/2010/main" val="271229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7</a:t>
            </a:fld>
            <a:endParaRPr lang="en-US"/>
          </a:p>
        </p:txBody>
      </p:sp>
    </p:spTree>
    <p:extLst>
      <p:ext uri="{BB962C8B-B14F-4D97-AF65-F5344CB8AC3E}">
        <p14:creationId xmlns:p14="http://schemas.microsoft.com/office/powerpoint/2010/main" val="3056037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8</a:t>
            </a:fld>
            <a:endParaRPr lang="en-US"/>
          </a:p>
        </p:txBody>
      </p:sp>
    </p:spTree>
    <p:extLst>
      <p:ext uri="{BB962C8B-B14F-4D97-AF65-F5344CB8AC3E}">
        <p14:creationId xmlns:p14="http://schemas.microsoft.com/office/powerpoint/2010/main" val="869779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F22EF-CF13-4EA3-BA93-BBE40C153887}" type="slidenum">
              <a:rPr lang="en-US" smtClean="0"/>
              <a:t>9</a:t>
            </a:fld>
            <a:endParaRPr lang="en-US"/>
          </a:p>
        </p:txBody>
      </p:sp>
    </p:spTree>
    <p:extLst>
      <p:ext uri="{BB962C8B-B14F-4D97-AF65-F5344CB8AC3E}">
        <p14:creationId xmlns:p14="http://schemas.microsoft.com/office/powerpoint/2010/main" val="2921214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6324600"/>
            <a:ext cx="9144000" cy="5334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9" name="Rectangle 8"/>
          <p:cNvSpPr/>
          <p:nvPr userDrawn="1"/>
        </p:nvSpPr>
        <p:spPr>
          <a:xfrm>
            <a:off x="0" y="0"/>
            <a:ext cx="9144000" cy="1194329"/>
          </a:xfrm>
          <a:prstGeom prst="rect">
            <a:avLst/>
          </a:prstGeom>
          <a:solidFill>
            <a:srgbClr val="A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1"/>
          <p:cNvSpPr>
            <a:spLocks noGrp="1"/>
          </p:cNvSpPr>
          <p:nvPr>
            <p:ph type="ctrTitle" hasCustomPrompt="1"/>
          </p:nvPr>
        </p:nvSpPr>
        <p:spPr>
          <a:xfrm>
            <a:off x="609600" y="3733800"/>
            <a:ext cx="7924800" cy="1219200"/>
          </a:xfrm>
        </p:spPr>
        <p:txBody>
          <a:bodyPr anchor="b"/>
          <a:lstStyle>
            <a:lvl1pPr algn="ctr">
              <a:defRPr sz="3600">
                <a:solidFill>
                  <a:srgbClr val="AF0000"/>
                </a:solidFill>
                <a:latin typeface="Myriad Pro" panose="020B0503030403020204" pitchFamily="34" charset="0"/>
                <a:ea typeface="Roboto Slab" pitchFamily="2" charset="0"/>
              </a:defRPr>
            </a:lvl1pPr>
          </a:lstStyle>
          <a:p>
            <a:r>
              <a:rPr lang="en-US" dirty="0"/>
              <a:t>Click here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57824" y="513745"/>
            <a:ext cx="3275951" cy="2636384"/>
          </a:xfrm>
          <a:prstGeom prst="rect">
            <a:avLst/>
          </a:prstGeom>
        </p:spPr>
      </p:pic>
      <p:sp>
        <p:nvSpPr>
          <p:cNvPr id="3" name="Subtitle 2"/>
          <p:cNvSpPr>
            <a:spLocks noGrp="1"/>
          </p:cNvSpPr>
          <p:nvPr>
            <p:ph type="subTitle" idx="1"/>
          </p:nvPr>
        </p:nvSpPr>
        <p:spPr>
          <a:xfrm>
            <a:off x="1219200" y="5134240"/>
            <a:ext cx="6553200" cy="804862"/>
          </a:xfrm>
        </p:spPr>
        <p:txBody>
          <a:bodyPr>
            <a:normAutofit/>
          </a:bodyPr>
          <a:lstStyle>
            <a:lvl1pPr marL="0" indent="0" algn="ctr">
              <a:buNone/>
              <a:defRPr sz="2400" b="1">
                <a:solidFill>
                  <a:schemeClr val="tx1">
                    <a:lumMod val="75000"/>
                    <a:lumOff val="25000"/>
                  </a:schemeClr>
                </a:solidFill>
                <a:latin typeface="Myriad Pro" panose="020B0503030403020204"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952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848600"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7" name="Title Placeholder 1"/>
          <p:cNvSpPr>
            <a:spLocks noGrp="1"/>
          </p:cNvSpPr>
          <p:nvPr>
            <p:ph type="title"/>
          </p:nvPr>
        </p:nvSpPr>
        <p:spPr>
          <a:xfrm>
            <a:off x="457200" y="152400"/>
            <a:ext cx="7543800" cy="1066800"/>
          </a:xfrm>
          <a:prstGeom prst="rect">
            <a:avLst/>
          </a:prstGeom>
        </p:spPr>
        <p:txBody>
          <a:bodyPr vert="horz" lIns="91440" tIns="45720" rIns="91440" bIns="45720" rtlCol="0" anchor="ctr">
            <a:normAutofit/>
          </a:bodyPr>
          <a:lstStyle>
            <a:lvl1pPr>
              <a:defRPr/>
            </a:lvl1pPr>
          </a:lstStyle>
          <a:p>
            <a:r>
              <a:rPr lang="en-US" dirty="0"/>
              <a:t>Click to edit Master title style</a:t>
            </a:r>
          </a:p>
        </p:txBody>
      </p:sp>
    </p:spTree>
    <p:extLst>
      <p:ext uri="{BB962C8B-B14F-4D97-AF65-F5344CB8AC3E}">
        <p14:creationId xmlns:p14="http://schemas.microsoft.com/office/powerpoint/2010/main" val="251828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05000"/>
            <a:ext cx="7603597"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76A6A54-2A6B-4242-B691-C4DE4231F39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D1A7-FB98-43FD-AA3D-E7C3EC56B298}" type="slidenum">
              <a:rPr lang="en-US" smtClean="0"/>
              <a:t>‹#›</a:t>
            </a:fld>
            <a:endParaRPr lang="en-US"/>
          </a:p>
        </p:txBody>
      </p:sp>
      <p:sp>
        <p:nvSpPr>
          <p:cNvPr id="8" name="Text Placeholder 7"/>
          <p:cNvSpPr>
            <a:spLocks noGrp="1"/>
          </p:cNvSpPr>
          <p:nvPr>
            <p:ph type="body" sz="quarter" idx="13" hasCustomPrompt="1"/>
          </p:nvPr>
        </p:nvSpPr>
        <p:spPr>
          <a:xfrm>
            <a:off x="457200" y="1295400"/>
            <a:ext cx="7620000" cy="533400"/>
          </a:xfrm>
        </p:spPr>
        <p:txBody>
          <a:bodyPr/>
          <a:lstStyle>
            <a:lvl1pPr marL="0" indent="0">
              <a:buNone/>
              <a:defRPr b="1" baseline="0">
                <a:solidFill>
                  <a:srgbClr val="AF0000"/>
                </a:solidFill>
              </a:defRPr>
            </a:lvl1pPr>
          </a:lstStyle>
          <a:p>
            <a:pPr lvl="0"/>
            <a:r>
              <a:rPr lang="en-US" dirty="0"/>
              <a:t>Sub-Header Text goes here</a:t>
            </a:r>
          </a:p>
        </p:txBody>
      </p:sp>
    </p:spTree>
    <p:extLst>
      <p:ext uri="{BB962C8B-B14F-4D97-AF65-F5344CB8AC3E}">
        <p14:creationId xmlns:p14="http://schemas.microsoft.com/office/powerpoint/2010/main" val="329578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1510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1"/>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76A6A54-2A6B-4242-B691-C4DE4231F394}"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D1A7-FB98-43FD-AA3D-E7C3EC56B298}" type="slidenum">
              <a:rPr lang="en-US" smtClean="0"/>
              <a:t>‹#›</a:t>
            </a:fld>
            <a:endParaRPr lang="en-US"/>
          </a:p>
        </p:txBody>
      </p:sp>
      <p:sp>
        <p:nvSpPr>
          <p:cNvPr id="10" name="Content Placeholder 2"/>
          <p:cNvSpPr>
            <a:spLocks noGrp="1"/>
          </p:cNvSpPr>
          <p:nvPr>
            <p:ph sz="half" idx="13"/>
          </p:nvPr>
        </p:nvSpPr>
        <p:spPr>
          <a:xfrm>
            <a:off x="457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half" idx="14"/>
          </p:nvPr>
        </p:nvSpPr>
        <p:spPr>
          <a:xfrm>
            <a:off x="4648200" y="3581400"/>
            <a:ext cx="4038600" cy="2133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05224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19200"/>
            <a:ext cx="3845485"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858962"/>
            <a:ext cx="3845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16425" y="1219200"/>
            <a:ext cx="3813175" cy="639762"/>
          </a:xfrm>
        </p:spPr>
        <p:txBody>
          <a:bodyPr anchor="b"/>
          <a:lstStyle>
            <a:lvl1pPr marL="0" indent="0" algn="ctr">
              <a:buNone/>
              <a:defRPr sz="2400" b="1">
                <a:solidFill>
                  <a:srgbClr val="A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16425" y="1858962"/>
            <a:ext cx="38131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76A6A54-2A6B-4242-B691-C4DE4231F394}" type="datetimeFigureOut">
              <a:rPr lang="en-US" smtClean="0"/>
              <a:t>4/21/24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81100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176A6A54-2A6B-4242-B691-C4DE4231F394}"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3800708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A6A54-2A6B-4242-B691-C4DE4231F394}" type="datetimeFigureOut">
              <a:rPr lang="en-US" smtClean="0"/>
              <a:t>4/21/24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ED1A7-FB98-43FD-AA3D-E7C3EC56B298}" type="slidenum">
              <a:rPr lang="en-US" smtClean="0"/>
              <a:t>‹#›</a:t>
            </a:fld>
            <a:endParaRPr lang="en-US"/>
          </a:p>
        </p:txBody>
      </p:sp>
    </p:spTree>
    <p:extLst>
      <p:ext uri="{BB962C8B-B14F-4D97-AF65-F5344CB8AC3E}">
        <p14:creationId xmlns:p14="http://schemas.microsoft.com/office/powerpoint/2010/main" val="405300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6248400"/>
            <a:ext cx="9144000" cy="609600"/>
          </a:xfrm>
          <a:prstGeom prst="rect">
            <a:avLst/>
          </a:prstGeom>
          <a:solidFill>
            <a:schemeClr val="tx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14"/>
          <p:cNvSpPr/>
          <p:nvPr userDrawn="1"/>
        </p:nvSpPr>
        <p:spPr>
          <a:xfrm>
            <a:off x="0" y="0"/>
            <a:ext cx="9144000" cy="1219200"/>
          </a:xfrm>
          <a:prstGeom prst="rect">
            <a:avLst/>
          </a:prstGeom>
          <a:solidFill>
            <a:srgbClr val="A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ffectLst/>
            </a:endParaRPr>
          </a:p>
        </p:txBody>
      </p:sp>
      <p:sp>
        <p:nvSpPr>
          <p:cNvPr id="2" name="Title Placeholder 1"/>
          <p:cNvSpPr>
            <a:spLocks noGrp="1"/>
          </p:cNvSpPr>
          <p:nvPr>
            <p:ph type="title"/>
          </p:nvPr>
        </p:nvSpPr>
        <p:spPr>
          <a:xfrm>
            <a:off x="457200" y="152400"/>
            <a:ext cx="7543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648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1000" y="6340475"/>
            <a:ext cx="914400" cy="365125"/>
          </a:xfrm>
          <a:prstGeom prst="rect">
            <a:avLst/>
          </a:prstGeom>
        </p:spPr>
        <p:txBody>
          <a:bodyPr vert="horz" lIns="91440" tIns="45720" rIns="91440" bIns="45720" rtlCol="0" anchor="ctr"/>
          <a:lstStyle>
            <a:lvl1pPr algn="l">
              <a:defRPr sz="1200">
                <a:solidFill>
                  <a:schemeClr val="bg1"/>
                </a:solidFill>
              </a:defRPr>
            </a:lvl1pPr>
          </a:lstStyle>
          <a:p>
            <a:fld id="{176A6A54-2A6B-4242-B691-C4DE4231F394}" type="datetimeFigureOut">
              <a:rPr lang="en-US" smtClean="0"/>
              <a:pPr/>
              <a:t>4/21/24</a:t>
            </a:fld>
            <a:endParaRPr lang="en-US"/>
          </a:p>
        </p:txBody>
      </p:sp>
      <p:sp>
        <p:nvSpPr>
          <p:cNvPr id="5" name="Footer Placeholder 4"/>
          <p:cNvSpPr>
            <a:spLocks noGrp="1"/>
          </p:cNvSpPr>
          <p:nvPr>
            <p:ph type="ftr" sz="quarter" idx="3"/>
          </p:nvPr>
        </p:nvSpPr>
        <p:spPr>
          <a:xfrm>
            <a:off x="3124200" y="632460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391400" y="6324600"/>
            <a:ext cx="1371600" cy="365125"/>
          </a:xfrm>
          <a:prstGeom prst="rect">
            <a:avLst/>
          </a:prstGeom>
        </p:spPr>
        <p:txBody>
          <a:bodyPr vert="horz" lIns="91440" tIns="45720" rIns="91440" bIns="45720" rtlCol="0" anchor="ctr"/>
          <a:lstStyle>
            <a:lvl1pPr algn="r">
              <a:defRPr sz="1200">
                <a:solidFill>
                  <a:schemeClr val="bg1"/>
                </a:solidFill>
              </a:defRPr>
            </a:lvl1pPr>
          </a:lstStyle>
          <a:p>
            <a:fld id="{B2FED1A7-FB98-43FD-AA3D-E7C3EC56B298}" type="slidenum">
              <a:rPr lang="en-US" smtClean="0"/>
              <a:pPr/>
              <a:t>‹#›</a:t>
            </a:fld>
            <a:endParaRPr lang="en-US"/>
          </a:p>
        </p:txBody>
      </p:sp>
      <p:pic>
        <p:nvPicPr>
          <p:cNvPr id="10" name="Picture 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077200" y="479138"/>
            <a:ext cx="678610" cy="1186679"/>
          </a:xfrm>
          <a:prstGeom prst="rect">
            <a:avLst/>
          </a:prstGeom>
        </p:spPr>
      </p:pic>
    </p:spTree>
    <p:extLst>
      <p:ext uri="{BB962C8B-B14F-4D97-AF65-F5344CB8AC3E}">
        <p14:creationId xmlns:p14="http://schemas.microsoft.com/office/powerpoint/2010/main" val="137637821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6" r:id="rId3"/>
    <p:sldLayoutId id="2147483661" r:id="rId4"/>
    <p:sldLayoutId id="2147483665" r:id="rId5"/>
    <p:sldLayoutId id="2147483662" r:id="rId6"/>
    <p:sldLayoutId id="2147483663" r:id="rId7"/>
    <p:sldLayoutId id="2147483664" r:id="rId8"/>
  </p:sldLayoutIdLst>
  <p:txStyles>
    <p:titleStyle>
      <a:lvl1pPr algn="l" defTabSz="914400" rtl="0" eaLnBrk="1" latinLnBrk="0" hangingPunct="1">
        <a:spcBef>
          <a:spcPct val="0"/>
        </a:spcBef>
        <a:buNone/>
        <a:defRPr sz="3600" b="1" kern="1200">
          <a:solidFill>
            <a:schemeClr val="bg1"/>
          </a:solidFill>
          <a:latin typeface="Myriad Pro" panose="020B0503030403020204" pitchFamily="34" charset="0"/>
          <a:ea typeface="Roboto Slab" pitchFamily="2" charset="0"/>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yriad Pro" panose="020B0503030403020204"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yriad Pro" panose="020B0503030403020204"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yriad Pro" panose="020B0503030403020204"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ivilServiceEmployment@niu.ed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iu.edu/hrs/current-employees/services/unions.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perez1@niu.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mailto:dwilliams48@ni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labornotes.org/2013/06/time-update-union-handbook-just-caus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733800"/>
            <a:ext cx="7924800" cy="609600"/>
          </a:xfrm>
        </p:spPr>
        <p:txBody>
          <a:bodyPr>
            <a:normAutofit fontScale="90000"/>
          </a:bodyPr>
          <a:lstStyle/>
          <a:p>
            <a:r>
              <a:rPr lang="en-US" dirty="0">
                <a:latin typeface="Times New Roman" panose="02020603050405020304" pitchFamily="18" charset="0"/>
                <a:cs typeface="Times New Roman" panose="02020603050405020304" pitchFamily="18" charset="0"/>
              </a:rPr>
              <a:t>A Manager’s Guide to Corrective Action for Civil Service Union Employees</a:t>
            </a:r>
          </a:p>
        </p:txBody>
      </p:sp>
      <p:sp>
        <p:nvSpPr>
          <p:cNvPr id="4" name="Subtitle 3"/>
          <p:cNvSpPr>
            <a:spLocks noGrp="1"/>
          </p:cNvSpPr>
          <p:nvPr>
            <p:ph type="subTitle" idx="1"/>
          </p:nvPr>
        </p:nvSpPr>
        <p:spPr>
          <a:xfrm>
            <a:off x="1295400" y="4648200"/>
            <a:ext cx="6553200" cy="1062302"/>
          </a:xfrm>
        </p:spPr>
        <p:txBody>
          <a:bodyPr>
            <a:normAutofit fontScale="92500" lnSpcReduction="20000"/>
          </a:bodyPr>
          <a:lstStyle/>
          <a:p>
            <a:r>
              <a:rPr lang="en-US" dirty="0"/>
              <a:t>Jesse Pérez, EdD, JD </a:t>
            </a:r>
          </a:p>
          <a:p>
            <a:r>
              <a:rPr lang="en-US" b="0" dirty="0"/>
              <a:t>Director of Employee &amp; Labor Relations</a:t>
            </a:r>
          </a:p>
          <a:p>
            <a:r>
              <a:rPr lang="en-US" b="0" dirty="0"/>
              <a:t>Office of General Counsel</a:t>
            </a:r>
          </a:p>
        </p:txBody>
      </p:sp>
    </p:spTree>
    <p:extLst>
      <p:ext uri="{BB962C8B-B14F-4D97-AF65-F5344CB8AC3E}">
        <p14:creationId xmlns:p14="http://schemas.microsoft.com/office/powerpoint/2010/main" val="239249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3A8CCE-49AE-EB58-329A-36559E140665}"/>
              </a:ext>
            </a:extLst>
          </p:cNvPr>
          <p:cNvSpPr>
            <a:spLocks noGrp="1"/>
          </p:cNvSpPr>
          <p:nvPr>
            <p:ph idx="1"/>
          </p:nvPr>
        </p:nvSpPr>
        <p:spPr>
          <a:xfrm>
            <a:off x="457200" y="1524000"/>
            <a:ext cx="7848600" cy="4495800"/>
          </a:xfrm>
        </p:spPr>
        <p:txBody>
          <a:bodyPr>
            <a:normAutofit/>
          </a:bodyPr>
          <a:lstStyle/>
          <a:p>
            <a:pPr marL="0" indent="0">
              <a:buNone/>
            </a:pPr>
            <a:r>
              <a:rPr lang="en-US" sz="1900" dirty="0"/>
              <a:t>On April 1, you were observed arriving two hours late to work.  </a:t>
            </a:r>
            <a:r>
              <a:rPr lang="en-US" sz="1900" dirty="0">
                <a:sym typeface="Wingdings" pitchFamily="2" charset="2"/>
              </a:rPr>
              <a:t>During an investigatory meeting with a union rep, you stated that you overslept.</a:t>
            </a:r>
          </a:p>
          <a:p>
            <a:pPr marL="0" indent="0">
              <a:buNone/>
            </a:pPr>
            <a:endParaRPr lang="en-US" sz="1900" dirty="0">
              <a:sym typeface="Wingdings" pitchFamily="2" charset="2"/>
            </a:endParaRPr>
          </a:p>
          <a:p>
            <a:pPr marL="0" indent="0">
              <a:buNone/>
            </a:pPr>
            <a:r>
              <a:rPr lang="en-US" sz="1900" dirty="0">
                <a:sym typeface="Wingdings" pitchFamily="2" charset="2"/>
              </a:rPr>
              <a:t>There has been a recent pattern of other attendance issues:</a:t>
            </a:r>
          </a:p>
          <a:p>
            <a:r>
              <a:rPr lang="en-US" sz="1900" b="1" dirty="0">
                <a:sym typeface="Wingdings" pitchFamily="2" charset="2"/>
              </a:rPr>
              <a:t>Feb 1:  </a:t>
            </a:r>
            <a:r>
              <a:rPr lang="en-US" sz="1900" dirty="0">
                <a:sym typeface="Wingdings" pitchFamily="2" charset="2"/>
              </a:rPr>
              <a:t>you arrived an hour late to work and did not call in.  </a:t>
            </a:r>
            <a:r>
              <a:rPr lang="en-US" sz="1900" i="1" dirty="0">
                <a:sym typeface="Wingdings" pitchFamily="2" charset="2"/>
              </a:rPr>
              <a:t>We issued a non-disciplinary counseling statement.  </a:t>
            </a:r>
          </a:p>
          <a:p>
            <a:r>
              <a:rPr lang="en-US" sz="1900" b="1" dirty="0">
                <a:sym typeface="Wingdings" pitchFamily="2" charset="2"/>
              </a:rPr>
              <a:t>March 1</a:t>
            </a:r>
            <a:r>
              <a:rPr lang="en-US" sz="1900" dirty="0">
                <a:sym typeface="Wingdings" pitchFamily="2" charset="2"/>
              </a:rPr>
              <a:t>:  you arrived 45 minutes late from lunch because Subway was behind in your order and didn’t call in.  </a:t>
            </a:r>
            <a:r>
              <a:rPr lang="en-US" sz="1900" i="1" dirty="0">
                <a:sym typeface="Wingdings" pitchFamily="2" charset="2"/>
              </a:rPr>
              <a:t>We issued a documented verbal warning.  </a:t>
            </a:r>
          </a:p>
          <a:p>
            <a:pPr marL="0" indent="0">
              <a:buNone/>
            </a:pPr>
            <a:endParaRPr lang="en-US" sz="1900" b="1" dirty="0">
              <a:sym typeface="Wingdings" pitchFamily="2" charset="2"/>
            </a:endParaRPr>
          </a:p>
          <a:p>
            <a:pPr marL="0" indent="0">
              <a:buNone/>
            </a:pPr>
            <a:r>
              <a:rPr lang="en-US" sz="1900" dirty="0">
                <a:sym typeface="Wingdings" pitchFamily="2" charset="2"/>
              </a:rPr>
              <a:t>Based on the previous attendance issues, the department is issuing this written warning, which is the next step in progressive discipline.  Please be advised that you are required to arrive as scheduled and call your supervisor in advance if you will not be at work on time.  </a:t>
            </a:r>
            <a:endParaRPr lang="en-US" sz="1900" dirty="0"/>
          </a:p>
          <a:p>
            <a:pPr marL="0" indent="0">
              <a:buNone/>
            </a:pPr>
            <a:endParaRPr lang="en-US" dirty="0"/>
          </a:p>
        </p:txBody>
      </p:sp>
      <p:sp>
        <p:nvSpPr>
          <p:cNvPr id="3" name="Title 2">
            <a:extLst>
              <a:ext uri="{FF2B5EF4-FFF2-40B4-BE49-F238E27FC236}">
                <a16:creationId xmlns:a16="http://schemas.microsoft.com/office/drawing/2014/main" id="{FFB6DD7B-9C57-8E4B-F5F5-0AA351B964AC}"/>
              </a:ext>
            </a:extLst>
          </p:cNvPr>
          <p:cNvSpPr>
            <a:spLocks noGrp="1"/>
          </p:cNvSpPr>
          <p:nvPr>
            <p:ph type="title"/>
          </p:nvPr>
        </p:nvSpPr>
        <p:spPr/>
        <p:txBody>
          <a:bodyPr/>
          <a:lstStyle/>
          <a:p>
            <a:r>
              <a:rPr lang="en-US" dirty="0"/>
              <a:t>Sample Narrative</a:t>
            </a:r>
          </a:p>
        </p:txBody>
      </p:sp>
    </p:spTree>
    <p:extLst>
      <p:ext uri="{BB962C8B-B14F-4D97-AF65-F5344CB8AC3E}">
        <p14:creationId xmlns:p14="http://schemas.microsoft.com/office/powerpoint/2010/main" val="82270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6D653C-7855-E323-6DA3-054894821510}"/>
              </a:ext>
            </a:extLst>
          </p:cNvPr>
          <p:cNvSpPr>
            <a:spLocks noGrp="1"/>
          </p:cNvSpPr>
          <p:nvPr>
            <p:ph idx="1"/>
          </p:nvPr>
        </p:nvSpPr>
        <p:spPr/>
        <p:txBody>
          <a:bodyPr>
            <a:normAutofit fontScale="92500" lnSpcReduction="10000"/>
          </a:bodyPr>
          <a:lstStyle/>
          <a:p>
            <a:pPr marL="514350" indent="-514350">
              <a:buAutoNum type="arabicPeriod" startAt="3"/>
            </a:pPr>
            <a:r>
              <a:rPr lang="en-US" b="1" dirty="0"/>
              <a:t>Issue corrective action to employee</a:t>
            </a:r>
          </a:p>
          <a:p>
            <a:pPr>
              <a:buFont typeface="Wingdings" pitchFamily="2" charset="2"/>
              <a:buChar char="§"/>
            </a:pPr>
            <a:r>
              <a:rPr lang="en-US" dirty="0"/>
              <a:t>Hand deliver </a:t>
            </a:r>
            <a:r>
              <a:rPr lang="en-US" u="sng" dirty="0"/>
              <a:t>AND</a:t>
            </a:r>
            <a:r>
              <a:rPr lang="en-US" dirty="0"/>
              <a:t> email to employee</a:t>
            </a:r>
          </a:p>
          <a:p>
            <a:pPr>
              <a:buFont typeface="Wingdings" pitchFamily="2" charset="2"/>
              <a:buChar char="§"/>
            </a:pPr>
            <a:r>
              <a:rPr lang="en-US" dirty="0"/>
              <a:t>Setting up meeting with employee is advisable</a:t>
            </a:r>
          </a:p>
          <a:p>
            <a:pPr>
              <a:buFont typeface="Wingdings" pitchFamily="2" charset="2"/>
              <a:buChar char="§"/>
            </a:pPr>
            <a:r>
              <a:rPr lang="en-US" dirty="0"/>
              <a:t>CC:	Union [</a:t>
            </a:r>
            <a:r>
              <a:rPr lang="en-US" dirty="0" err="1"/>
              <a:t>tbd</a:t>
            </a:r>
            <a:r>
              <a:rPr lang="en-US" dirty="0"/>
              <a:t>]</a:t>
            </a:r>
          </a:p>
          <a:p>
            <a:pPr>
              <a:buFont typeface="Wingdings" pitchFamily="2" charset="2"/>
              <a:buChar char="§"/>
            </a:pPr>
            <a:r>
              <a:rPr lang="en-US" dirty="0"/>
              <a:t>	Labor Relations [jperez1@niu.edu]</a:t>
            </a:r>
          </a:p>
          <a:p>
            <a:pPr>
              <a:buFont typeface="Wingdings" pitchFamily="2" charset="2"/>
              <a:buChar char="§"/>
            </a:pPr>
            <a:endParaRPr lang="en-US" dirty="0"/>
          </a:p>
          <a:p>
            <a:pPr>
              <a:buFont typeface="Wingdings" pitchFamily="2" charset="2"/>
              <a:buChar char="§"/>
            </a:pPr>
            <a:r>
              <a:rPr lang="en-US" dirty="0"/>
              <a:t>Email HRS separately with following message:  </a:t>
            </a:r>
            <a:r>
              <a:rPr lang="en-US" i="1" dirty="0"/>
              <a:t>“Please place this record in the employee’s civil service personnel file.”  </a:t>
            </a:r>
          </a:p>
          <a:p>
            <a:pPr marL="0" indent="0">
              <a:buNone/>
            </a:pPr>
            <a:r>
              <a:rPr lang="en-US" sz="1700" i="1" dirty="0"/>
              <a:t>        Send to HR via: </a:t>
            </a:r>
            <a:r>
              <a:rPr lang="en-US" sz="1700" i="1" dirty="0">
                <a:hlinkClick r:id="rId3"/>
              </a:rPr>
              <a:t>CivilServiceEmployment@niu.edu</a:t>
            </a:r>
            <a:r>
              <a:rPr lang="en-US" sz="1700" i="1" dirty="0"/>
              <a:t> and Cathy </a:t>
            </a:r>
            <a:r>
              <a:rPr lang="en-US" sz="1700" i="1" dirty="0" err="1"/>
              <a:t>Doederlein</a:t>
            </a:r>
            <a:endParaRPr lang="en-US" sz="1700" i="1" dirty="0"/>
          </a:p>
          <a:p>
            <a:pPr marL="0" indent="0">
              <a:buNone/>
            </a:pPr>
            <a:r>
              <a:rPr lang="en-US" dirty="0"/>
              <a:t>	</a:t>
            </a:r>
          </a:p>
        </p:txBody>
      </p:sp>
      <p:sp>
        <p:nvSpPr>
          <p:cNvPr id="3" name="Title 2">
            <a:extLst>
              <a:ext uri="{FF2B5EF4-FFF2-40B4-BE49-F238E27FC236}">
                <a16:creationId xmlns:a16="http://schemas.microsoft.com/office/drawing/2014/main" id="{949E4862-A8BB-7566-7E09-8F3A4965250B}"/>
              </a:ext>
            </a:extLst>
          </p:cNvPr>
          <p:cNvSpPr>
            <a:spLocks noGrp="1"/>
          </p:cNvSpPr>
          <p:nvPr>
            <p:ph type="title"/>
          </p:nvPr>
        </p:nvSpPr>
        <p:spPr/>
        <p:txBody>
          <a:bodyPr/>
          <a:lstStyle/>
          <a:p>
            <a:r>
              <a:rPr lang="en-US" dirty="0"/>
              <a:t>Steps 4</a:t>
            </a:r>
          </a:p>
        </p:txBody>
      </p:sp>
    </p:spTree>
    <p:extLst>
      <p:ext uri="{BB962C8B-B14F-4D97-AF65-F5344CB8AC3E}">
        <p14:creationId xmlns:p14="http://schemas.microsoft.com/office/powerpoint/2010/main" val="190295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F4A92F-F967-1D33-5C82-1E97F3E22D39}"/>
              </a:ext>
            </a:extLst>
          </p:cNvPr>
          <p:cNvSpPr>
            <a:spLocks noGrp="1"/>
          </p:cNvSpPr>
          <p:nvPr>
            <p:ph idx="1"/>
          </p:nvPr>
        </p:nvSpPr>
        <p:spPr/>
        <p:txBody>
          <a:bodyPr/>
          <a:lstStyle/>
          <a:p>
            <a:r>
              <a:rPr lang="en-US" sz="2400" dirty="0"/>
              <a:t>Counseling statement – template available</a:t>
            </a:r>
          </a:p>
          <a:p>
            <a:r>
              <a:rPr lang="en-US" sz="2400" dirty="0"/>
              <a:t>Send to HRS for training</a:t>
            </a:r>
          </a:p>
          <a:p>
            <a:pPr lvl="1"/>
            <a:r>
              <a:rPr lang="en-US" sz="2400" dirty="0"/>
              <a:t>Contact Cathy </a:t>
            </a:r>
            <a:r>
              <a:rPr lang="en-US" sz="2400" dirty="0" err="1"/>
              <a:t>Doederlein</a:t>
            </a:r>
            <a:r>
              <a:rPr lang="en-US" sz="2400" dirty="0"/>
              <a:t>, HRS Director of Employee Experience</a:t>
            </a:r>
          </a:p>
          <a:p>
            <a:r>
              <a:rPr lang="en-US" sz="2400" dirty="0"/>
              <a:t>Send to Employee Wellness for assistance</a:t>
            </a:r>
          </a:p>
          <a:p>
            <a:pPr lvl="1"/>
            <a:r>
              <a:rPr lang="en-US" sz="2400" dirty="0"/>
              <a:t>Contact Brian Smith, HRS Director of Employee Wellbeing</a:t>
            </a:r>
          </a:p>
          <a:p>
            <a:pPr lvl="1"/>
            <a:endParaRPr lang="en-US" dirty="0"/>
          </a:p>
          <a:p>
            <a:pPr marL="457200" lvl="1" indent="0">
              <a:buNone/>
            </a:pPr>
            <a:endParaRPr lang="en-US" dirty="0"/>
          </a:p>
          <a:p>
            <a:endParaRPr lang="en-US" dirty="0"/>
          </a:p>
        </p:txBody>
      </p:sp>
      <p:sp>
        <p:nvSpPr>
          <p:cNvPr id="3" name="Title 2">
            <a:extLst>
              <a:ext uri="{FF2B5EF4-FFF2-40B4-BE49-F238E27FC236}">
                <a16:creationId xmlns:a16="http://schemas.microsoft.com/office/drawing/2014/main" id="{D403CB2B-0997-D5D4-8050-CF0142A6B892}"/>
              </a:ext>
            </a:extLst>
          </p:cNvPr>
          <p:cNvSpPr>
            <a:spLocks noGrp="1"/>
          </p:cNvSpPr>
          <p:nvPr>
            <p:ph type="title"/>
          </p:nvPr>
        </p:nvSpPr>
        <p:spPr/>
        <p:txBody>
          <a:bodyPr/>
          <a:lstStyle/>
          <a:p>
            <a:r>
              <a:rPr lang="en-US" dirty="0"/>
              <a:t>Alternatives to corrective action</a:t>
            </a:r>
          </a:p>
        </p:txBody>
      </p:sp>
    </p:spTree>
    <p:extLst>
      <p:ext uri="{BB962C8B-B14F-4D97-AF65-F5344CB8AC3E}">
        <p14:creationId xmlns:p14="http://schemas.microsoft.com/office/powerpoint/2010/main" val="1975276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BC7C4C-2385-A681-2AFD-18F19E6264B2}"/>
              </a:ext>
            </a:extLst>
          </p:cNvPr>
          <p:cNvSpPr>
            <a:spLocks noGrp="1"/>
          </p:cNvSpPr>
          <p:nvPr>
            <p:ph idx="1"/>
          </p:nvPr>
        </p:nvSpPr>
        <p:spPr/>
        <p:txBody>
          <a:bodyPr>
            <a:normAutofit/>
          </a:bodyPr>
          <a:lstStyle/>
          <a:p>
            <a:r>
              <a:rPr lang="en-US" sz="2000" dirty="0"/>
              <a:t>Not documenting corrective action </a:t>
            </a:r>
          </a:p>
          <a:p>
            <a:pPr marL="0" indent="0">
              <a:buNone/>
            </a:pPr>
            <a:r>
              <a:rPr lang="en-US" sz="2000" dirty="0"/>
              <a:t>	– verbal warnings </a:t>
            </a:r>
            <a:r>
              <a:rPr lang="en-US" sz="2000" i="1" dirty="0"/>
              <a:t>must</a:t>
            </a:r>
            <a:r>
              <a:rPr lang="en-US" sz="2000" dirty="0"/>
              <a:t> be documented</a:t>
            </a:r>
          </a:p>
          <a:p>
            <a:r>
              <a:rPr lang="en-US" sz="2000" dirty="0"/>
              <a:t>Not taking any action</a:t>
            </a:r>
          </a:p>
          <a:p>
            <a:r>
              <a:rPr lang="en-US" sz="2000" dirty="0"/>
              <a:t>Evals and/or corrective action are a surprise to employee</a:t>
            </a:r>
          </a:p>
          <a:p>
            <a:r>
              <a:rPr lang="en-US" sz="2000" dirty="0"/>
              <a:t>Corrective action and evals don’t tell the same story about employee</a:t>
            </a:r>
          </a:p>
          <a:p>
            <a:r>
              <a:rPr lang="en-US" sz="2000" dirty="0"/>
              <a:t>Too much time has passed to take action– </a:t>
            </a:r>
            <a:r>
              <a:rPr lang="en-US" sz="2000" i="1" dirty="0">
                <a:solidFill>
                  <a:srgbClr val="FF0000"/>
                </a:solidFill>
              </a:rPr>
              <a:t>“the longer you wait, the weaker your case”</a:t>
            </a:r>
          </a:p>
          <a:p>
            <a:r>
              <a:rPr lang="en-US" sz="2000" dirty="0"/>
              <a:t>Potentially harassing comments/tone in documentation</a:t>
            </a:r>
          </a:p>
          <a:p>
            <a:r>
              <a:rPr lang="en-US" sz="2000" dirty="0"/>
              <a:t>Corrective action and/or evaluations are missing from personnel file</a:t>
            </a:r>
          </a:p>
          <a:p>
            <a:r>
              <a:rPr lang="en-US" sz="2000" dirty="0"/>
              <a:t>Giving satisfactory scores in evals when employee is </a:t>
            </a:r>
            <a:r>
              <a:rPr lang="en-US" sz="2000" u="sng" dirty="0"/>
              <a:t>un</a:t>
            </a:r>
            <a:r>
              <a:rPr lang="en-US" sz="2000" dirty="0"/>
              <a:t>satisfactory</a:t>
            </a:r>
          </a:p>
          <a:p>
            <a:r>
              <a:rPr lang="en-US" sz="2000" dirty="0"/>
              <a:t>Missed steps in corrective action process</a:t>
            </a:r>
          </a:p>
          <a:p>
            <a:pPr marL="0" indent="0">
              <a:buNone/>
            </a:pPr>
            <a:endParaRPr lang="en-US" dirty="0"/>
          </a:p>
        </p:txBody>
      </p:sp>
      <p:sp>
        <p:nvSpPr>
          <p:cNvPr id="3" name="Title 2">
            <a:extLst>
              <a:ext uri="{FF2B5EF4-FFF2-40B4-BE49-F238E27FC236}">
                <a16:creationId xmlns:a16="http://schemas.microsoft.com/office/drawing/2014/main" id="{69EB24B4-F9D5-68C4-C911-F9EF8A5F31A4}"/>
              </a:ext>
            </a:extLst>
          </p:cNvPr>
          <p:cNvSpPr>
            <a:spLocks noGrp="1"/>
          </p:cNvSpPr>
          <p:nvPr>
            <p:ph type="title"/>
          </p:nvPr>
        </p:nvSpPr>
        <p:spPr/>
        <p:txBody>
          <a:bodyPr>
            <a:normAutofit/>
          </a:bodyPr>
          <a:lstStyle/>
          <a:p>
            <a:r>
              <a:rPr lang="en-US" dirty="0"/>
              <a:t>Most common pitfalls …</a:t>
            </a:r>
          </a:p>
        </p:txBody>
      </p:sp>
    </p:spTree>
    <p:extLst>
      <p:ext uri="{BB962C8B-B14F-4D97-AF65-F5344CB8AC3E}">
        <p14:creationId xmlns:p14="http://schemas.microsoft.com/office/powerpoint/2010/main" val="1917422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1DB124-968A-8106-079B-C5891E57E5B3}"/>
              </a:ext>
            </a:extLst>
          </p:cNvPr>
          <p:cNvSpPr>
            <a:spLocks noGrp="1"/>
          </p:cNvSpPr>
          <p:nvPr>
            <p:ph idx="1"/>
          </p:nvPr>
        </p:nvSpPr>
        <p:spPr/>
        <p:txBody>
          <a:bodyPr>
            <a:normAutofit/>
          </a:bodyPr>
          <a:lstStyle/>
          <a:p>
            <a:pPr>
              <a:buFont typeface="Wingdings" pitchFamily="2" charset="2"/>
              <a:buChar char="§"/>
            </a:pPr>
            <a:r>
              <a:rPr lang="en-US" sz="2300" dirty="0"/>
              <a:t>Speedy response to workplace issues</a:t>
            </a:r>
          </a:p>
          <a:p>
            <a:pPr>
              <a:buFont typeface="Wingdings" pitchFamily="2" charset="2"/>
              <a:buChar char="§"/>
            </a:pPr>
            <a:r>
              <a:rPr lang="en-US" sz="2300" dirty="0"/>
              <a:t>Make use of probationary period</a:t>
            </a:r>
          </a:p>
          <a:p>
            <a:pPr lvl="1">
              <a:buFont typeface="Wingdings" pitchFamily="2" charset="2"/>
              <a:buChar char="§"/>
            </a:pPr>
            <a:r>
              <a:rPr lang="en-US" sz="2300" i="1" u="sng" dirty="0"/>
              <a:t>Before</a:t>
            </a:r>
            <a:r>
              <a:rPr lang="en-US" sz="2300" dirty="0"/>
              <a:t> </a:t>
            </a:r>
            <a:r>
              <a:rPr lang="en-US" sz="2300" b="1" dirty="0"/>
              <a:t>first 90 days</a:t>
            </a:r>
            <a:r>
              <a:rPr lang="en-US" sz="2300" dirty="0"/>
              <a:t>, communicate with HRS if there are problems with probationary employee</a:t>
            </a:r>
          </a:p>
          <a:p>
            <a:pPr>
              <a:buFont typeface="Wingdings" pitchFamily="2" charset="2"/>
              <a:buChar char="§"/>
            </a:pPr>
            <a:r>
              <a:rPr lang="en-US" sz="2300" dirty="0"/>
              <a:t>Know which of your staff members are in a union</a:t>
            </a:r>
          </a:p>
          <a:p>
            <a:pPr>
              <a:buFont typeface="Wingdings" pitchFamily="2" charset="2"/>
              <a:buChar char="§"/>
            </a:pPr>
            <a:r>
              <a:rPr lang="en-US" sz="2300" dirty="0"/>
              <a:t>Locate and become familiar with the union contract– </a:t>
            </a:r>
            <a:r>
              <a:rPr lang="en-US" sz="2300" i="1" dirty="0"/>
              <a:t>the contract governs the workplace</a:t>
            </a:r>
          </a:p>
          <a:p>
            <a:pPr>
              <a:buFont typeface="Wingdings" pitchFamily="2" charset="2"/>
              <a:buChar char="§"/>
            </a:pPr>
            <a:r>
              <a:rPr lang="en-US" sz="2300" dirty="0"/>
              <a:t>	</a:t>
            </a:r>
            <a:r>
              <a:rPr lang="en-US" sz="1700" dirty="0">
                <a:hlinkClick r:id="rId3"/>
              </a:rPr>
              <a:t>https://www.niu.edu/hrs/current-employees/services/unions.shtml</a:t>
            </a:r>
            <a:endParaRPr lang="en-US" sz="1700" dirty="0"/>
          </a:p>
          <a:p>
            <a:pPr>
              <a:buFont typeface="Wingdings" pitchFamily="2" charset="2"/>
              <a:buChar char="§"/>
            </a:pPr>
            <a:r>
              <a:rPr lang="en-US" sz="2300" dirty="0"/>
              <a:t>Call Labor Relations for advice before taking action</a:t>
            </a:r>
          </a:p>
          <a:p>
            <a:endParaRPr lang="en-US" dirty="0"/>
          </a:p>
        </p:txBody>
      </p:sp>
      <p:sp>
        <p:nvSpPr>
          <p:cNvPr id="3" name="Title 2">
            <a:extLst>
              <a:ext uri="{FF2B5EF4-FFF2-40B4-BE49-F238E27FC236}">
                <a16:creationId xmlns:a16="http://schemas.microsoft.com/office/drawing/2014/main" id="{8FD0A0C6-4614-9947-34C0-96B10F6695A3}"/>
              </a:ext>
            </a:extLst>
          </p:cNvPr>
          <p:cNvSpPr>
            <a:spLocks noGrp="1"/>
          </p:cNvSpPr>
          <p:nvPr>
            <p:ph type="title"/>
          </p:nvPr>
        </p:nvSpPr>
        <p:spPr/>
        <p:txBody>
          <a:bodyPr/>
          <a:lstStyle/>
          <a:p>
            <a:r>
              <a:rPr lang="en-US" dirty="0"/>
              <a:t>Best Practices</a:t>
            </a:r>
          </a:p>
        </p:txBody>
      </p:sp>
    </p:spTree>
    <p:extLst>
      <p:ext uri="{BB962C8B-B14F-4D97-AF65-F5344CB8AC3E}">
        <p14:creationId xmlns:p14="http://schemas.microsoft.com/office/powerpoint/2010/main" val="234234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D9CEB0-7CB6-C285-CB8B-4AB35F9445A3}"/>
              </a:ext>
            </a:extLst>
          </p:cNvPr>
          <p:cNvSpPr>
            <a:spLocks noGrp="1"/>
          </p:cNvSpPr>
          <p:nvPr>
            <p:ph idx="1"/>
          </p:nvPr>
        </p:nvSpPr>
        <p:spPr>
          <a:xfrm>
            <a:off x="457200" y="1371600"/>
            <a:ext cx="7848600" cy="4114800"/>
          </a:xfrm>
        </p:spPr>
        <p:txBody>
          <a:bodyPr>
            <a:normAutofit fontScale="92500" lnSpcReduction="20000"/>
          </a:bodyPr>
          <a:lstStyle/>
          <a:p>
            <a:pPr marL="0" indent="0">
              <a:buNone/>
            </a:pPr>
            <a:endParaRPr lang="en-US" b="1" dirty="0">
              <a:solidFill>
                <a:srgbClr val="BF2B45"/>
              </a:solidFill>
            </a:endParaRPr>
          </a:p>
          <a:p>
            <a:pPr marL="0" indent="0">
              <a:buNone/>
            </a:pPr>
            <a:r>
              <a:rPr lang="en-US" b="1" dirty="0"/>
              <a:t>Office of General Counsel, Altgeld Hall 330</a:t>
            </a:r>
          </a:p>
          <a:p>
            <a:pPr marL="0" indent="0">
              <a:buNone/>
            </a:pPr>
            <a:r>
              <a:rPr lang="en-US" sz="1800" i="1" dirty="0">
                <a:solidFill>
                  <a:srgbClr val="AF0000"/>
                </a:solidFill>
              </a:rPr>
              <a:t>Best way to reach us is Outlook and/or Teams chat</a:t>
            </a:r>
          </a:p>
          <a:p>
            <a:pPr marL="0" indent="0">
              <a:buNone/>
            </a:pPr>
            <a:endParaRPr lang="en-US" sz="1800" dirty="0"/>
          </a:p>
          <a:p>
            <a:pPr marL="0" indent="0">
              <a:buNone/>
            </a:pPr>
            <a:r>
              <a:rPr lang="en-US" dirty="0"/>
              <a:t>	</a:t>
            </a:r>
            <a:r>
              <a:rPr lang="en-US" sz="2400" dirty="0"/>
              <a:t>Jesse Pérez, EdD, JD</a:t>
            </a:r>
          </a:p>
          <a:p>
            <a:pPr marL="0" indent="0">
              <a:buNone/>
            </a:pPr>
            <a:r>
              <a:rPr lang="en-US" sz="2400" dirty="0"/>
              <a:t>	Director, Employee &amp; Labor Relations</a:t>
            </a:r>
          </a:p>
          <a:p>
            <a:pPr marL="0" indent="0">
              <a:buNone/>
            </a:pPr>
            <a:r>
              <a:rPr lang="en-US" sz="2400" dirty="0"/>
              <a:t>	</a:t>
            </a:r>
            <a:r>
              <a:rPr lang="en-US" sz="2400" dirty="0">
                <a:hlinkClick r:id="rId3"/>
              </a:rPr>
              <a:t>jperez1@niu.edu</a:t>
            </a:r>
            <a:r>
              <a:rPr lang="en-US" sz="2400" dirty="0"/>
              <a:t>	753-5057</a:t>
            </a:r>
          </a:p>
          <a:p>
            <a:pPr marL="0" indent="0">
              <a:buNone/>
            </a:pPr>
            <a:endParaRPr lang="en-US" sz="2400" dirty="0"/>
          </a:p>
          <a:p>
            <a:pPr marL="0" indent="0">
              <a:buNone/>
            </a:pPr>
            <a:r>
              <a:rPr lang="en-US" sz="2400" dirty="0"/>
              <a:t>	Darek Williams, MS</a:t>
            </a:r>
          </a:p>
          <a:p>
            <a:pPr marL="0" indent="0">
              <a:buNone/>
            </a:pPr>
            <a:r>
              <a:rPr lang="en-US" sz="2400" dirty="0"/>
              <a:t>	Asst Director, Employee &amp; Labor Relations</a:t>
            </a:r>
          </a:p>
          <a:p>
            <a:pPr marL="0" indent="0">
              <a:buNone/>
            </a:pPr>
            <a:r>
              <a:rPr lang="en-US" sz="2400" dirty="0"/>
              <a:t>	</a:t>
            </a:r>
            <a:r>
              <a:rPr lang="en-US" sz="2400" dirty="0">
                <a:hlinkClick r:id="rId4"/>
              </a:rPr>
              <a:t>dwilliams48@niu.edu</a:t>
            </a:r>
            <a:r>
              <a:rPr lang="en-US" sz="2400" dirty="0"/>
              <a:t>	753-1853</a:t>
            </a:r>
            <a:r>
              <a:rPr lang="en-US" dirty="0"/>
              <a:t>	</a:t>
            </a:r>
          </a:p>
        </p:txBody>
      </p:sp>
      <p:sp>
        <p:nvSpPr>
          <p:cNvPr id="3" name="Title 2">
            <a:extLst>
              <a:ext uri="{FF2B5EF4-FFF2-40B4-BE49-F238E27FC236}">
                <a16:creationId xmlns:a16="http://schemas.microsoft.com/office/drawing/2014/main" id="{414053B5-5010-B8BF-C2AB-A28B398D277B}"/>
              </a:ext>
            </a:extLst>
          </p:cNvPr>
          <p:cNvSpPr>
            <a:spLocks noGrp="1"/>
          </p:cNvSpPr>
          <p:nvPr>
            <p:ph type="title"/>
          </p:nvPr>
        </p:nvSpPr>
        <p:spPr/>
        <p:txBody>
          <a:bodyPr>
            <a:normAutofit/>
          </a:bodyPr>
          <a:lstStyle/>
          <a:p>
            <a:r>
              <a:rPr lang="en-US" dirty="0"/>
              <a:t>Employee &amp; Labor Relations Team</a:t>
            </a:r>
          </a:p>
        </p:txBody>
      </p:sp>
    </p:spTree>
    <p:extLst>
      <p:ext uri="{BB962C8B-B14F-4D97-AF65-F5344CB8AC3E}">
        <p14:creationId xmlns:p14="http://schemas.microsoft.com/office/powerpoint/2010/main" val="204307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0D3745-E028-C9AB-8399-D04B0AE87A07}"/>
              </a:ext>
            </a:extLst>
          </p:cNvPr>
          <p:cNvSpPr>
            <a:spLocks noGrp="1"/>
          </p:cNvSpPr>
          <p:nvPr>
            <p:ph idx="1"/>
          </p:nvPr>
        </p:nvSpPr>
        <p:spPr/>
        <p:txBody>
          <a:bodyPr>
            <a:normAutofit fontScale="85000" lnSpcReduction="10000"/>
          </a:bodyPr>
          <a:lstStyle/>
          <a:p>
            <a:pPr marL="0" indent="0">
              <a:buNone/>
            </a:pPr>
            <a:r>
              <a:rPr lang="en-US" sz="2400" dirty="0"/>
              <a:t>For discharges, civil service union employee can appeal to </a:t>
            </a:r>
            <a:r>
              <a:rPr lang="en-US" sz="2400" u="sng" dirty="0"/>
              <a:t>one</a:t>
            </a:r>
            <a:r>
              <a:rPr lang="en-US" sz="2400" dirty="0"/>
              <a:t> of the following options:</a:t>
            </a:r>
            <a:endParaRPr lang="en-US" dirty="0"/>
          </a:p>
          <a:p>
            <a:pPr marL="1314450" lvl="2" indent="-514350">
              <a:buAutoNum type="alphaLcPeriod"/>
            </a:pPr>
            <a:r>
              <a:rPr lang="en-US" dirty="0"/>
              <a:t>State University Civil Service Merit Board</a:t>
            </a:r>
          </a:p>
          <a:p>
            <a:pPr marL="1314450" lvl="2" indent="-514350">
              <a:buAutoNum type="alphaLcPeriod"/>
            </a:pPr>
            <a:r>
              <a:rPr lang="en-US" dirty="0"/>
              <a:t>Arbitration</a:t>
            </a:r>
            <a:endParaRPr lang="en-US" sz="3200" dirty="0"/>
          </a:p>
          <a:p>
            <a:pPr marL="800100" lvl="2" indent="0">
              <a:buNone/>
            </a:pPr>
            <a:endParaRPr lang="en-US" dirty="0"/>
          </a:p>
          <a:p>
            <a:pPr marL="0" indent="0">
              <a:buNone/>
            </a:pPr>
            <a:r>
              <a:rPr lang="en-US" dirty="0"/>
              <a:t>B</a:t>
            </a:r>
            <a:r>
              <a:rPr lang="en-US" sz="2400" dirty="0"/>
              <a:t>oth options are lengthy, time consuming, and costly procedures.</a:t>
            </a:r>
          </a:p>
          <a:p>
            <a:pPr marL="0" indent="0">
              <a:buNone/>
            </a:pPr>
            <a:endParaRPr lang="en-US" sz="2400" dirty="0"/>
          </a:p>
          <a:p>
            <a:pPr marL="0" indent="0">
              <a:buNone/>
            </a:pPr>
            <a:r>
              <a:rPr lang="en-US" sz="2400" b="1" dirty="0"/>
              <a:t>Key Question:  </a:t>
            </a:r>
            <a:r>
              <a:rPr lang="en-US" sz="2400" dirty="0"/>
              <a:t>Does employer have ”just cause” to take action (</a:t>
            </a:r>
            <a:r>
              <a:rPr lang="en-US" sz="2400" dirty="0" err="1"/>
              <a:t>ie</a:t>
            </a:r>
            <a:r>
              <a:rPr lang="en-US" sz="2400" dirty="0"/>
              <a:t> </a:t>
            </a:r>
            <a:r>
              <a:rPr lang="en-US" sz="2400" i="1" dirty="0"/>
              <a:t>good reason</a:t>
            </a:r>
            <a:r>
              <a:rPr lang="en-US" sz="2400" dirty="0"/>
              <a:t>)</a:t>
            </a:r>
          </a:p>
          <a:p>
            <a:pPr marL="0" indent="0">
              <a:buNone/>
            </a:pPr>
            <a:endParaRPr lang="en-US" sz="2400" dirty="0"/>
          </a:p>
          <a:p>
            <a:pPr marL="0" indent="0">
              <a:buNone/>
            </a:pPr>
            <a:r>
              <a:rPr lang="en-US" sz="2400" dirty="0"/>
              <a:t>Each option is likely to review complete employee file with </a:t>
            </a:r>
            <a:r>
              <a:rPr lang="en-US" sz="2400" b="1" u="sng" dirty="0"/>
              <a:t>all past</a:t>
            </a:r>
            <a:r>
              <a:rPr lang="en-US" sz="2400" b="1" dirty="0"/>
              <a:t> corrective action </a:t>
            </a:r>
            <a:r>
              <a:rPr lang="en-US" sz="2400" b="1" u="sng" dirty="0"/>
              <a:t>and</a:t>
            </a:r>
            <a:r>
              <a:rPr lang="en-US" sz="2400" b="1" dirty="0"/>
              <a:t> evaluations.</a:t>
            </a:r>
          </a:p>
          <a:p>
            <a:pPr marL="0" indent="0">
              <a:buNone/>
            </a:pPr>
            <a:endParaRPr lang="en-US" sz="2400" b="1" dirty="0"/>
          </a:p>
          <a:p>
            <a:pPr marL="0" indent="0">
              <a:buNone/>
            </a:pPr>
            <a:r>
              <a:rPr lang="en-US" sz="2400" b="1" dirty="0">
                <a:solidFill>
                  <a:srgbClr val="FF0000"/>
                </a:solidFill>
              </a:rPr>
              <a:t>Pro tip:  </a:t>
            </a:r>
            <a:r>
              <a:rPr lang="en-US" sz="2400" dirty="0"/>
              <a:t>Evals and corrective action should tell same </a:t>
            </a:r>
            <a:r>
              <a:rPr lang="en-US" sz="2400" dirty="0" err="1"/>
              <a:t>narative</a:t>
            </a:r>
            <a:endParaRPr lang="en-US" sz="2400" dirty="0"/>
          </a:p>
          <a:p>
            <a:pPr marL="0" indent="0">
              <a:buNone/>
            </a:pPr>
            <a:endParaRPr lang="en-US" sz="2400" dirty="0"/>
          </a:p>
          <a:p>
            <a:pPr marL="0" indent="0">
              <a:buNone/>
            </a:pPr>
            <a:endParaRPr lang="en-US" dirty="0"/>
          </a:p>
        </p:txBody>
      </p:sp>
      <p:sp>
        <p:nvSpPr>
          <p:cNvPr id="3" name="Title 2">
            <a:extLst>
              <a:ext uri="{FF2B5EF4-FFF2-40B4-BE49-F238E27FC236}">
                <a16:creationId xmlns:a16="http://schemas.microsoft.com/office/drawing/2014/main" id="{80806CB7-2877-77AB-713A-4BB7E0C7EC16}"/>
              </a:ext>
            </a:extLst>
          </p:cNvPr>
          <p:cNvSpPr>
            <a:spLocks noGrp="1"/>
          </p:cNvSpPr>
          <p:nvPr>
            <p:ph type="title"/>
          </p:nvPr>
        </p:nvSpPr>
        <p:spPr/>
        <p:txBody>
          <a:bodyPr/>
          <a:lstStyle/>
          <a:p>
            <a:r>
              <a:rPr lang="en-US" dirty="0"/>
              <a:t>Start with the end in mind…</a:t>
            </a:r>
          </a:p>
        </p:txBody>
      </p:sp>
    </p:spTree>
    <p:extLst>
      <p:ext uri="{BB962C8B-B14F-4D97-AF65-F5344CB8AC3E}">
        <p14:creationId xmlns:p14="http://schemas.microsoft.com/office/powerpoint/2010/main" val="1401812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CC3997-85A1-93F3-BA7F-714561820201}"/>
              </a:ext>
            </a:extLst>
          </p:cNvPr>
          <p:cNvSpPr>
            <a:spLocks noGrp="1"/>
          </p:cNvSpPr>
          <p:nvPr>
            <p:ph idx="1"/>
          </p:nvPr>
        </p:nvSpPr>
        <p:spPr>
          <a:xfrm>
            <a:off x="457200" y="1295400"/>
            <a:ext cx="8305800" cy="4800600"/>
          </a:xfrm>
        </p:spPr>
        <p:txBody>
          <a:bodyPr>
            <a:normAutofit fontScale="25000" lnSpcReduction="20000"/>
          </a:bodyPr>
          <a:lstStyle/>
          <a:p>
            <a:pPr marL="0" indent="0">
              <a:buNone/>
            </a:pPr>
            <a:endParaRPr lang="en-US" sz="6400" b="1" i="1" dirty="0"/>
          </a:p>
          <a:p>
            <a:pPr marL="0" indent="0">
              <a:buNone/>
            </a:pPr>
            <a:r>
              <a:rPr lang="en-US" sz="6400" dirty="0">
                <a:effectLst/>
                <a:latin typeface="Helvetica Neue" panose="02000503000000020004" pitchFamily="2" charset="0"/>
              </a:rPr>
              <a:t>Dear Employee,</a:t>
            </a:r>
          </a:p>
          <a:p>
            <a:pPr marL="0" indent="0">
              <a:buNone/>
            </a:pPr>
            <a:endParaRPr lang="en-US" sz="6400" dirty="0">
              <a:effectLst/>
              <a:latin typeface="Helvetica Neue" panose="02000503000000020004" pitchFamily="2" charset="0"/>
            </a:endParaRPr>
          </a:p>
          <a:p>
            <a:pPr marL="0" indent="0">
              <a:buNone/>
            </a:pPr>
            <a:r>
              <a:rPr lang="en-US" sz="6400" dirty="0">
                <a:effectLst/>
                <a:latin typeface="Helvetica Neue" panose="02000503000000020004" pitchFamily="2" charset="0"/>
              </a:rPr>
              <a:t>I am very disappointed in you.  You have again </a:t>
            </a:r>
            <a:r>
              <a:rPr lang="en-US" sz="6400" b="1" dirty="0">
                <a:effectLst/>
                <a:latin typeface="Helvetica Neue" panose="02000503000000020004" pitchFamily="2" charset="0"/>
              </a:rPr>
              <a:t>failed</a:t>
            </a:r>
            <a:r>
              <a:rPr lang="en-US" sz="6400" dirty="0">
                <a:effectLst/>
                <a:latin typeface="Helvetica Neue" panose="02000503000000020004" pitchFamily="2" charset="0"/>
              </a:rPr>
              <a:t> to obey my instructions.  Your </a:t>
            </a:r>
            <a:r>
              <a:rPr lang="en-US" sz="6400" b="1" dirty="0">
                <a:effectLst/>
                <a:latin typeface="Helvetica Neue" panose="02000503000000020004" pitchFamily="2" charset="0"/>
              </a:rPr>
              <a:t>failure</a:t>
            </a:r>
            <a:r>
              <a:rPr lang="en-US" sz="6400" dirty="0">
                <a:effectLst/>
                <a:latin typeface="Helvetica Neue" panose="02000503000000020004" pitchFamily="2" charset="0"/>
              </a:rPr>
              <a:t> has been a complete embarrassment to me and the department.  </a:t>
            </a:r>
          </a:p>
          <a:p>
            <a:pPr marL="0" indent="0">
              <a:buNone/>
            </a:pPr>
            <a:endParaRPr lang="en-US" sz="6400" dirty="0">
              <a:effectLst/>
              <a:latin typeface="Helvetica Neue" panose="02000503000000020004" pitchFamily="2" charset="0"/>
            </a:endParaRPr>
          </a:p>
          <a:p>
            <a:pPr marL="0" indent="0">
              <a:buNone/>
            </a:pPr>
            <a:r>
              <a:rPr lang="en-US" sz="6400" dirty="0">
                <a:effectLst/>
                <a:latin typeface="Helvetica Neue" panose="02000503000000020004" pitchFamily="2" charset="0"/>
              </a:rPr>
              <a:t>Be advised, I have been watching you for the last six months and I have logged  in my records EVERY SINGLE one of your </a:t>
            </a:r>
            <a:r>
              <a:rPr lang="en-US" sz="6400" b="1" dirty="0">
                <a:effectLst/>
                <a:latin typeface="Helvetica Neue" panose="02000503000000020004" pitchFamily="2" charset="0"/>
              </a:rPr>
              <a:t>failures</a:t>
            </a:r>
            <a:r>
              <a:rPr lang="en-US" sz="6400" dirty="0">
                <a:effectLst/>
                <a:latin typeface="Helvetica Neue" panose="02000503000000020004" pitchFamily="2" charset="0"/>
              </a:rPr>
              <a:t> to follow my directives.  </a:t>
            </a:r>
          </a:p>
          <a:p>
            <a:pPr marL="0" indent="0">
              <a:buNone/>
            </a:pPr>
            <a:endParaRPr lang="en-US" sz="6400" dirty="0">
              <a:effectLst/>
              <a:latin typeface="Helvetica Neue" panose="02000503000000020004" pitchFamily="2" charset="0"/>
            </a:endParaRPr>
          </a:p>
          <a:p>
            <a:pPr marL="0" indent="0">
              <a:buNone/>
            </a:pPr>
            <a:r>
              <a:rPr lang="en-US" sz="6400" dirty="0">
                <a:effectLst/>
                <a:latin typeface="Helvetica Neue" panose="02000503000000020004" pitchFamily="2" charset="0"/>
              </a:rPr>
              <a:t>Your lack of respect to me as your manager will not be tolerated any more!  </a:t>
            </a:r>
            <a:br>
              <a:rPr lang="en-US" sz="6400" dirty="0">
                <a:effectLst/>
                <a:latin typeface="Helvetica Neue" panose="02000503000000020004" pitchFamily="2" charset="0"/>
              </a:rPr>
            </a:br>
            <a:endParaRPr lang="en-US" sz="6400" dirty="0">
              <a:effectLst/>
              <a:latin typeface="Helvetica Neue" panose="02000503000000020004" pitchFamily="2" charset="0"/>
            </a:endParaRPr>
          </a:p>
          <a:p>
            <a:pPr marL="0" indent="0">
              <a:buNone/>
            </a:pPr>
            <a:r>
              <a:rPr lang="en-US" sz="6400" dirty="0">
                <a:effectLst/>
                <a:latin typeface="Helvetica Neue" panose="02000503000000020004" pitchFamily="2" charset="0"/>
              </a:rPr>
              <a:t>_____________________________________</a:t>
            </a:r>
          </a:p>
          <a:p>
            <a:pPr marL="0" indent="0">
              <a:buNone/>
            </a:pPr>
            <a:r>
              <a:rPr lang="en-US" sz="6400" dirty="0">
                <a:effectLst/>
                <a:latin typeface="Helvetica Neue" panose="02000503000000020004" pitchFamily="2" charset="0"/>
              </a:rPr>
              <a:t>Sign to acknowledge receipt of this notice.</a:t>
            </a:r>
          </a:p>
          <a:p>
            <a:pPr marL="0" indent="0">
              <a:buNone/>
            </a:pPr>
            <a:br>
              <a:rPr lang="en-US" sz="6400" dirty="0">
                <a:effectLst/>
                <a:latin typeface="Helvetica Neue" panose="02000503000000020004" pitchFamily="2" charset="0"/>
              </a:rPr>
            </a:br>
            <a:endParaRPr lang="en-US" sz="6400" dirty="0">
              <a:effectLst/>
              <a:latin typeface="Helvetica Neue" panose="02000503000000020004" pitchFamily="2" charset="0"/>
            </a:endParaRPr>
          </a:p>
          <a:p>
            <a:pPr marL="0" indent="0">
              <a:buNone/>
            </a:pPr>
            <a:r>
              <a:rPr lang="en-US" sz="6400" dirty="0">
                <a:effectLst/>
                <a:latin typeface="Helvetica Neue" panose="02000503000000020004" pitchFamily="2" charset="0"/>
              </a:rPr>
              <a:t>Sincerely,</a:t>
            </a:r>
          </a:p>
          <a:p>
            <a:pPr marL="0" indent="0">
              <a:buNone/>
            </a:pPr>
            <a:br>
              <a:rPr lang="en-US" sz="6400" dirty="0">
                <a:effectLst/>
                <a:latin typeface="Helvetica Neue" panose="02000503000000020004" pitchFamily="2" charset="0"/>
              </a:rPr>
            </a:br>
            <a:endParaRPr lang="en-US" sz="6400" dirty="0">
              <a:effectLst/>
              <a:latin typeface="Helvetica Neue" panose="02000503000000020004" pitchFamily="2" charset="0"/>
            </a:endParaRPr>
          </a:p>
          <a:p>
            <a:pPr marL="0" indent="0">
              <a:buNone/>
            </a:pPr>
            <a:r>
              <a:rPr lang="en-US" sz="6400" dirty="0">
                <a:effectLst/>
                <a:latin typeface="Helvetica Neue" panose="02000503000000020004" pitchFamily="2" charset="0"/>
              </a:rPr>
              <a:t>Bad Boss</a:t>
            </a:r>
          </a:p>
          <a:p>
            <a:pPr marL="0" indent="0">
              <a:buNone/>
            </a:pPr>
            <a:endParaRPr lang="en-US" sz="6400" dirty="0">
              <a:latin typeface="Helvetica Neue" panose="02000503000000020004" pitchFamily="2" charset="0"/>
            </a:endParaRPr>
          </a:p>
        </p:txBody>
      </p:sp>
      <p:sp>
        <p:nvSpPr>
          <p:cNvPr id="3" name="Title 2">
            <a:extLst>
              <a:ext uri="{FF2B5EF4-FFF2-40B4-BE49-F238E27FC236}">
                <a16:creationId xmlns:a16="http://schemas.microsoft.com/office/drawing/2014/main" id="{F0BBE2B8-CF5C-7207-2409-300D043710B8}"/>
              </a:ext>
            </a:extLst>
          </p:cNvPr>
          <p:cNvSpPr>
            <a:spLocks noGrp="1"/>
          </p:cNvSpPr>
          <p:nvPr>
            <p:ph type="title"/>
          </p:nvPr>
        </p:nvSpPr>
        <p:spPr/>
        <p:txBody>
          <a:bodyPr/>
          <a:lstStyle/>
          <a:p>
            <a:r>
              <a:rPr lang="en-US" dirty="0"/>
              <a:t>How </a:t>
            </a:r>
            <a:r>
              <a:rPr lang="en-US" u="sng" dirty="0"/>
              <a:t>NOT</a:t>
            </a:r>
            <a:r>
              <a:rPr lang="en-US" dirty="0"/>
              <a:t> to issue corrective action</a:t>
            </a:r>
          </a:p>
        </p:txBody>
      </p:sp>
      <p:sp>
        <p:nvSpPr>
          <p:cNvPr id="5" name="TextBox 4">
            <a:extLst>
              <a:ext uri="{FF2B5EF4-FFF2-40B4-BE49-F238E27FC236}">
                <a16:creationId xmlns:a16="http://schemas.microsoft.com/office/drawing/2014/main" id="{D7AEA67C-D766-A59A-4347-7947A4529809}"/>
              </a:ext>
            </a:extLst>
          </p:cNvPr>
          <p:cNvSpPr txBox="1"/>
          <p:nvPr/>
        </p:nvSpPr>
        <p:spPr>
          <a:xfrm>
            <a:off x="5045365" y="4555867"/>
            <a:ext cx="3581400" cy="923330"/>
          </a:xfrm>
          <a:prstGeom prst="rect">
            <a:avLst/>
          </a:prstGeom>
          <a:noFill/>
        </p:spPr>
        <p:txBody>
          <a:bodyPr wrap="square" rtlCol="0">
            <a:spAutoFit/>
          </a:bodyPr>
          <a:lstStyle/>
          <a:p>
            <a:r>
              <a:rPr lang="en-US" b="1" dirty="0">
                <a:solidFill>
                  <a:srgbClr val="FF0000"/>
                </a:solidFill>
              </a:rPr>
              <a:t>Key Question:</a:t>
            </a:r>
          </a:p>
          <a:p>
            <a:r>
              <a:rPr lang="en-US" dirty="0">
                <a:solidFill>
                  <a:srgbClr val="FF0000"/>
                </a:solidFill>
              </a:rPr>
              <a:t>How will the Merit Board or an arbitrator respond to this letter?</a:t>
            </a:r>
          </a:p>
        </p:txBody>
      </p:sp>
    </p:spTree>
    <p:extLst>
      <p:ext uri="{BB962C8B-B14F-4D97-AF65-F5344CB8AC3E}">
        <p14:creationId xmlns:p14="http://schemas.microsoft.com/office/powerpoint/2010/main" val="1800114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A659BE-51C6-2E92-C6B8-E098EEBB1968}"/>
              </a:ext>
            </a:extLst>
          </p:cNvPr>
          <p:cNvSpPr>
            <a:spLocks noGrp="1"/>
          </p:cNvSpPr>
          <p:nvPr>
            <p:ph idx="1"/>
          </p:nvPr>
        </p:nvSpPr>
        <p:spPr/>
        <p:txBody>
          <a:bodyPr>
            <a:normAutofit fontScale="92500" lnSpcReduction="10000"/>
          </a:bodyPr>
          <a:lstStyle/>
          <a:p>
            <a:r>
              <a:rPr lang="en-US" sz="2200" dirty="0"/>
              <a:t>Does not state that notice is intended to be corrective action. </a:t>
            </a:r>
          </a:p>
          <a:p>
            <a:r>
              <a:rPr lang="en-US" sz="2200" dirty="0"/>
              <a:t>Vague; does not give enough explanation of what was violated or what is expected in the future</a:t>
            </a:r>
          </a:p>
          <a:p>
            <a:r>
              <a:rPr lang="en-US" sz="2200" dirty="0"/>
              <a:t>Harsh language:  failure/obey – instead use “noncompliant”</a:t>
            </a:r>
          </a:p>
          <a:p>
            <a:r>
              <a:rPr lang="en-US" sz="2200" dirty="0"/>
              <a:t>Collecting issues over extended period and then spring it all on employee at the same time without warning.   </a:t>
            </a:r>
          </a:p>
          <a:p>
            <a:pPr lvl="1" indent="-342900">
              <a:buFont typeface="Arial" panose="020B0604020202020204" pitchFamily="34" charset="0"/>
              <a:buChar char="•"/>
            </a:pPr>
            <a:r>
              <a:rPr lang="en-US" sz="2200" b="1" dirty="0"/>
              <a:t>Pro Tip:  </a:t>
            </a:r>
            <a:r>
              <a:rPr lang="en-US" sz="2200" dirty="0"/>
              <a:t>there should be </a:t>
            </a:r>
            <a:r>
              <a:rPr lang="en-US" sz="2200" u="sng" dirty="0"/>
              <a:t>no surprises</a:t>
            </a:r>
            <a:r>
              <a:rPr lang="en-US" sz="2200" dirty="0"/>
              <a:t> to employee re evals or corrective action. </a:t>
            </a:r>
            <a:endParaRPr lang="en-US" sz="2200" i="1" dirty="0"/>
          </a:p>
          <a:p>
            <a:r>
              <a:rPr lang="en-US" sz="2200" dirty="0"/>
              <a:t>Overall negative tone, CAPITAL letters, exclamation points!</a:t>
            </a:r>
          </a:p>
          <a:p>
            <a:r>
              <a:rPr lang="en-US" sz="2200" dirty="0"/>
              <a:t>Signature line- not a deal breaker BUT creates more conflict.  Some unions advise members to not sign anything.  Just email to employee for proof of delivery.</a:t>
            </a:r>
          </a:p>
          <a:p>
            <a:endParaRPr lang="en-US" sz="2200" dirty="0"/>
          </a:p>
          <a:p>
            <a:pPr marL="0" indent="0">
              <a:buNone/>
            </a:pPr>
            <a:r>
              <a:rPr lang="en-US" sz="2000" b="1" dirty="0">
                <a:solidFill>
                  <a:srgbClr val="FF0000"/>
                </a:solidFill>
              </a:rPr>
              <a:t>Pro Tip:  </a:t>
            </a:r>
            <a:r>
              <a:rPr lang="en-US" sz="2000" dirty="0"/>
              <a:t>Write notice as if arbitrator or merit board is the target audience.  </a:t>
            </a:r>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
        <p:nvSpPr>
          <p:cNvPr id="3" name="Title 2">
            <a:extLst>
              <a:ext uri="{FF2B5EF4-FFF2-40B4-BE49-F238E27FC236}">
                <a16:creationId xmlns:a16="http://schemas.microsoft.com/office/drawing/2014/main" id="{99E9A821-0BBD-76FB-9C7D-0302D2FD4395}"/>
              </a:ext>
            </a:extLst>
          </p:cNvPr>
          <p:cNvSpPr>
            <a:spLocks noGrp="1"/>
          </p:cNvSpPr>
          <p:nvPr>
            <p:ph type="title"/>
          </p:nvPr>
        </p:nvSpPr>
        <p:spPr/>
        <p:txBody>
          <a:bodyPr/>
          <a:lstStyle/>
          <a:p>
            <a:r>
              <a:rPr lang="en-US" dirty="0"/>
              <a:t>Main problems with letter</a:t>
            </a:r>
          </a:p>
        </p:txBody>
      </p:sp>
    </p:spTree>
    <p:extLst>
      <p:ext uri="{BB962C8B-B14F-4D97-AF65-F5344CB8AC3E}">
        <p14:creationId xmlns:p14="http://schemas.microsoft.com/office/powerpoint/2010/main" val="415806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189E4F-654B-50C5-8C09-663870039528}"/>
              </a:ext>
            </a:extLst>
          </p:cNvPr>
          <p:cNvSpPr>
            <a:spLocks noGrp="1"/>
          </p:cNvSpPr>
          <p:nvPr>
            <p:ph idx="1"/>
          </p:nvPr>
        </p:nvSpPr>
        <p:spPr/>
        <p:txBody>
          <a:bodyPr>
            <a:normAutofit fontScale="85000" lnSpcReduction="20000"/>
          </a:bodyPr>
          <a:lstStyle/>
          <a:p>
            <a:pPr>
              <a:buFont typeface="Wingdings" pitchFamily="2" charset="2"/>
              <a:buChar char="§"/>
            </a:pPr>
            <a:r>
              <a:rPr lang="en-US" sz="2600" dirty="0"/>
              <a:t>First line:  “This notice is corrective…”</a:t>
            </a:r>
          </a:p>
          <a:p>
            <a:pPr>
              <a:buFont typeface="Wingdings" pitchFamily="2" charset="2"/>
              <a:buChar char="§"/>
            </a:pPr>
            <a:r>
              <a:rPr lang="en-US" sz="2600" dirty="0"/>
              <a:t>Indicate level of corrective action/progressive discipline:  verbal, written, suspension, discharge</a:t>
            </a:r>
          </a:p>
          <a:p>
            <a:pPr>
              <a:buFont typeface="Wingdings" pitchFamily="2" charset="2"/>
              <a:buChar char="§"/>
            </a:pPr>
            <a:r>
              <a:rPr lang="en-US" sz="2600" dirty="0"/>
              <a:t>Draft narrative.  Key question:  would a 3</a:t>
            </a:r>
            <a:r>
              <a:rPr lang="en-US" sz="2600" baseline="30000" dirty="0"/>
              <a:t>rd</a:t>
            </a:r>
            <a:r>
              <a:rPr lang="en-US" sz="2600" dirty="0"/>
              <a:t> party that reads narrative determine that there is “just cause” to take this action?  </a:t>
            </a:r>
          </a:p>
          <a:p>
            <a:pPr marL="0" indent="0">
              <a:buNone/>
            </a:pPr>
            <a:r>
              <a:rPr lang="en-US" sz="2600" b="1" dirty="0">
                <a:solidFill>
                  <a:srgbClr val="FF0000"/>
                </a:solidFill>
              </a:rPr>
              <a:t>	Pro tips:  </a:t>
            </a:r>
          </a:p>
          <a:p>
            <a:pPr lvl="2">
              <a:buFont typeface="Wingdings" pitchFamily="2" charset="2"/>
              <a:buChar char="§"/>
            </a:pPr>
            <a:r>
              <a:rPr lang="en-US" sz="2600" dirty="0"/>
              <a:t>Provide facts and describe evidence</a:t>
            </a:r>
          </a:p>
          <a:p>
            <a:pPr lvl="2">
              <a:buFont typeface="Wingdings" pitchFamily="2" charset="2"/>
              <a:buChar char="§"/>
            </a:pPr>
            <a:r>
              <a:rPr lang="en-US" sz="2600" dirty="0"/>
              <a:t>Timeline of events are especially useful   </a:t>
            </a:r>
          </a:p>
          <a:p>
            <a:pPr>
              <a:buFont typeface="Wingdings" pitchFamily="2" charset="2"/>
              <a:buChar char="§"/>
            </a:pPr>
            <a:r>
              <a:rPr lang="en-US" sz="2600" dirty="0"/>
              <a:t>Explain what should be done in the future </a:t>
            </a:r>
          </a:p>
          <a:p>
            <a:pPr>
              <a:buFont typeface="Wingdings" pitchFamily="2" charset="2"/>
              <a:buChar char="§"/>
            </a:pPr>
            <a:r>
              <a:rPr lang="en-US" sz="2600" dirty="0"/>
              <a:t>Provide notice re future noncompliance. </a:t>
            </a:r>
          </a:p>
          <a:p>
            <a:pPr>
              <a:buFont typeface="Wingdings" pitchFamily="2" charset="2"/>
              <a:buChar char="§"/>
            </a:pPr>
            <a:r>
              <a:rPr lang="en-US" sz="2600" dirty="0"/>
              <a:t>CC:  Union, HRS, Labor Relations</a:t>
            </a:r>
          </a:p>
          <a:p>
            <a:pPr marL="514350" indent="-514350">
              <a:buAutoNum type="arabicPeriod"/>
            </a:pPr>
            <a:endParaRPr lang="en-US" dirty="0"/>
          </a:p>
          <a:p>
            <a:pPr marL="0" indent="0">
              <a:buNone/>
            </a:pPr>
            <a:r>
              <a:rPr lang="en-US" i="1" dirty="0"/>
              <a:t>Templates are available.  </a:t>
            </a:r>
          </a:p>
        </p:txBody>
      </p:sp>
      <p:sp>
        <p:nvSpPr>
          <p:cNvPr id="3" name="Title 2">
            <a:extLst>
              <a:ext uri="{FF2B5EF4-FFF2-40B4-BE49-F238E27FC236}">
                <a16:creationId xmlns:a16="http://schemas.microsoft.com/office/drawing/2014/main" id="{005B02CD-65AE-FA3C-E519-FEC807BF1E60}"/>
              </a:ext>
            </a:extLst>
          </p:cNvPr>
          <p:cNvSpPr>
            <a:spLocks noGrp="1"/>
          </p:cNvSpPr>
          <p:nvPr>
            <p:ph type="title"/>
          </p:nvPr>
        </p:nvSpPr>
        <p:spPr/>
        <p:txBody>
          <a:bodyPr/>
          <a:lstStyle/>
          <a:p>
            <a:r>
              <a:rPr lang="en-US" dirty="0"/>
              <a:t>Advisable corrective action format</a:t>
            </a:r>
          </a:p>
        </p:txBody>
      </p:sp>
    </p:spTree>
    <p:extLst>
      <p:ext uri="{BB962C8B-B14F-4D97-AF65-F5344CB8AC3E}">
        <p14:creationId xmlns:p14="http://schemas.microsoft.com/office/powerpoint/2010/main" val="104157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6A01D1-E85E-A03F-1647-A0D8BC018300}"/>
              </a:ext>
            </a:extLst>
          </p:cNvPr>
          <p:cNvSpPr>
            <a:spLocks noGrp="1"/>
          </p:cNvSpPr>
          <p:nvPr>
            <p:ph idx="1"/>
          </p:nvPr>
        </p:nvSpPr>
        <p:spPr>
          <a:xfrm>
            <a:off x="459658" y="1524000"/>
            <a:ext cx="7848600" cy="4648200"/>
          </a:xfrm>
        </p:spPr>
        <p:txBody>
          <a:bodyPr>
            <a:normAutofit fontScale="92500"/>
          </a:bodyPr>
          <a:lstStyle/>
          <a:p>
            <a:pPr marL="0" indent="0">
              <a:buNone/>
            </a:pPr>
            <a:r>
              <a:rPr lang="en-US" sz="2000" b="1" u="sng" dirty="0"/>
              <a:t>Industry standard, but not a specific University Policy:</a:t>
            </a:r>
          </a:p>
          <a:p>
            <a:pPr marL="342900" marR="0" lvl="0" indent="-342900">
              <a:lnSpc>
                <a:spcPct val="115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Fair notice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Did the employee receive notice that the action would result in a consequence or is there a policy prohibiting such conduct?</a:t>
            </a:r>
          </a:p>
          <a:p>
            <a:pPr marL="342900" marR="0" lvl="0" indent="-342900">
              <a:lnSpc>
                <a:spcPct val="115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Reasonable Rule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the rule reasonably related to operational needs of department?</a:t>
            </a:r>
          </a:p>
          <a:p>
            <a:pPr marL="342900" marR="0" lvl="0" indent="-342900">
              <a:lnSpc>
                <a:spcPct val="115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Investigation: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there an investigation to determine that conduct was worthy of corrective action?</a:t>
            </a:r>
          </a:p>
          <a:p>
            <a:pPr marL="342900" marR="0" lvl="0" indent="-342900">
              <a:lnSpc>
                <a:spcPct val="115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Fairness: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investigation conducted in a fair and objective manner and free from discrimination?</a:t>
            </a:r>
          </a:p>
          <a:p>
            <a:pPr marL="342900" marR="0" lvl="0" indent="-342900">
              <a:lnSpc>
                <a:spcPct val="115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Proof:</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Did the employer collect sufficient evidence to determine corrective action?</a:t>
            </a:r>
          </a:p>
          <a:p>
            <a:pPr marL="342900" marR="0" lvl="0" indent="-342900">
              <a:lnSpc>
                <a:spcPct val="115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Consistency:</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Where the rules applied to evenly to everyone in the department?</a:t>
            </a:r>
          </a:p>
          <a:p>
            <a:pPr marL="342900" marR="0" lvl="0" indent="-342900">
              <a:lnSpc>
                <a:spcPct val="115000"/>
              </a:lnSpc>
              <a:spcBef>
                <a:spcPts val="0"/>
              </a:spcBef>
              <a:spcAft>
                <a:spcPts val="100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Appropriate Discipline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Was degree of discipline commensurate with offense?  </a:t>
            </a:r>
          </a:p>
          <a:p>
            <a:pPr marL="0" indent="0">
              <a:lnSpc>
                <a:spcPct val="115000"/>
              </a:lnSpc>
              <a:spcBef>
                <a:spcPts val="0"/>
              </a:spcBef>
              <a:spcAft>
                <a:spcPts val="1000"/>
              </a:spcAft>
              <a:buNone/>
            </a:pPr>
            <a:r>
              <a:rPr lang="en-US" sz="1200" i="1" dirty="0">
                <a:latin typeface="Times New Roman" panose="02020603050405020304" pitchFamily="18" charset="0"/>
                <a:ea typeface="Calibri" panose="020F0502020204030204" pitchFamily="34" charset="0"/>
                <a:cs typeface="Times New Roman" panose="02020603050405020304" pitchFamily="18" charset="0"/>
              </a:rPr>
              <a:t>Reference:  </a:t>
            </a:r>
            <a:r>
              <a:rPr lang="en-US" sz="12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http://www.labornotes.org/2013/06/time-update-union-handbook-just-cause</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3" name="Title 2">
            <a:extLst>
              <a:ext uri="{FF2B5EF4-FFF2-40B4-BE49-F238E27FC236}">
                <a16:creationId xmlns:a16="http://schemas.microsoft.com/office/drawing/2014/main" id="{7553B831-9F5D-16AF-C2C8-977F9FC0F770}"/>
              </a:ext>
            </a:extLst>
          </p:cNvPr>
          <p:cNvSpPr>
            <a:spLocks noGrp="1"/>
          </p:cNvSpPr>
          <p:nvPr>
            <p:ph type="title"/>
          </p:nvPr>
        </p:nvSpPr>
        <p:spPr/>
        <p:txBody>
          <a:bodyPr>
            <a:normAutofit fontScale="90000"/>
          </a:bodyPr>
          <a:lstStyle/>
          <a:p>
            <a:r>
              <a:rPr lang="en-US" dirty="0"/>
              <a:t>Step 1 for Corrective Action:</a:t>
            </a:r>
            <a:br>
              <a:rPr lang="en-US" dirty="0"/>
            </a:br>
            <a:r>
              <a:rPr lang="en-US" dirty="0"/>
              <a:t>Review 7 Tests of Just Cause Checklist</a:t>
            </a:r>
          </a:p>
        </p:txBody>
      </p:sp>
    </p:spTree>
    <p:extLst>
      <p:ext uri="{BB962C8B-B14F-4D97-AF65-F5344CB8AC3E}">
        <p14:creationId xmlns:p14="http://schemas.microsoft.com/office/powerpoint/2010/main" val="301201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0A2728-0AFE-38EE-6231-BE5C0E24561B}"/>
              </a:ext>
            </a:extLst>
          </p:cNvPr>
          <p:cNvSpPr>
            <a:spLocks noGrp="1"/>
          </p:cNvSpPr>
          <p:nvPr>
            <p:ph idx="1"/>
          </p:nvPr>
        </p:nvSpPr>
        <p:spPr/>
        <p:txBody>
          <a:bodyPr>
            <a:normAutofit/>
          </a:bodyPr>
          <a:lstStyle/>
          <a:p>
            <a:pPr marL="0" indent="0">
              <a:buNone/>
            </a:pPr>
            <a:r>
              <a:rPr lang="en-US" sz="2400" dirty="0"/>
              <a:t>“Employees have Weingarten rights </a:t>
            </a:r>
            <a:r>
              <a:rPr lang="en-US" sz="2400" u="sng" dirty="0"/>
              <a:t>only</a:t>
            </a:r>
            <a:r>
              <a:rPr lang="en-US" sz="2400" dirty="0"/>
              <a:t> during investigatory interviews. </a:t>
            </a:r>
            <a:r>
              <a:rPr lang="en-US" sz="2400" b="1" dirty="0"/>
              <a:t>An investigatory interview occurs when a supervisor questions an employee to obtain information which could be used as a basis for discipline or asks an employee to defend his or her conduct</a:t>
            </a:r>
            <a:r>
              <a:rPr lang="en-US" sz="2400" dirty="0"/>
              <a:t>.</a:t>
            </a:r>
          </a:p>
          <a:p>
            <a:pPr marL="0" indent="0">
              <a:buNone/>
            </a:pPr>
            <a:r>
              <a:rPr lang="en-US" sz="2400" dirty="0"/>
              <a:t>If an employee has a reasonable belief that discipline or other adverse consequences may result from what he/she/they say, </a:t>
            </a:r>
            <a:r>
              <a:rPr lang="en-US" sz="2400" b="1" dirty="0"/>
              <a:t>the employee has the right to request union representation</a:t>
            </a:r>
            <a:r>
              <a:rPr lang="en-US" sz="2400" dirty="0"/>
              <a:t>. “ </a:t>
            </a:r>
            <a:r>
              <a:rPr lang="en-US" sz="2400" i="1" dirty="0"/>
              <a:t>Emphasis added</a:t>
            </a:r>
          </a:p>
          <a:p>
            <a:pPr marL="0" indent="0">
              <a:buNone/>
            </a:pPr>
            <a:endParaRPr lang="en-US" sz="1600" i="1" dirty="0"/>
          </a:p>
          <a:p>
            <a:pPr marL="0" indent="0">
              <a:buNone/>
            </a:pPr>
            <a:r>
              <a:rPr lang="en-US" sz="1600" i="1" dirty="0"/>
              <a:t>Excerpt from NIU - AFSMCE 1890 contract</a:t>
            </a:r>
          </a:p>
        </p:txBody>
      </p:sp>
      <p:sp>
        <p:nvSpPr>
          <p:cNvPr id="3" name="Title 2">
            <a:extLst>
              <a:ext uri="{FF2B5EF4-FFF2-40B4-BE49-F238E27FC236}">
                <a16:creationId xmlns:a16="http://schemas.microsoft.com/office/drawing/2014/main" id="{DD28BDD9-71E5-025F-A766-71B52F828EEA}"/>
              </a:ext>
            </a:extLst>
          </p:cNvPr>
          <p:cNvSpPr>
            <a:spLocks noGrp="1"/>
          </p:cNvSpPr>
          <p:nvPr>
            <p:ph type="title"/>
          </p:nvPr>
        </p:nvSpPr>
        <p:spPr/>
        <p:txBody>
          <a:bodyPr>
            <a:normAutofit fontScale="90000"/>
          </a:bodyPr>
          <a:lstStyle/>
          <a:p>
            <a:r>
              <a:rPr lang="en-US" dirty="0"/>
              <a:t>Investigatory Interviews - Weingarten Rights</a:t>
            </a:r>
          </a:p>
        </p:txBody>
      </p:sp>
    </p:spTree>
    <p:extLst>
      <p:ext uri="{BB962C8B-B14F-4D97-AF65-F5344CB8AC3E}">
        <p14:creationId xmlns:p14="http://schemas.microsoft.com/office/powerpoint/2010/main" val="3387265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31FA8F-EE00-0D55-F1FC-1BC7104DFA0B}"/>
              </a:ext>
            </a:extLst>
          </p:cNvPr>
          <p:cNvSpPr>
            <a:spLocks noGrp="1"/>
          </p:cNvSpPr>
          <p:nvPr>
            <p:ph idx="1"/>
          </p:nvPr>
        </p:nvSpPr>
        <p:spPr/>
        <p:txBody>
          <a:bodyPr>
            <a:normAutofit lnSpcReduction="10000"/>
          </a:bodyPr>
          <a:lstStyle/>
          <a:p>
            <a:pPr marL="0" indent="0">
              <a:buNone/>
            </a:pPr>
            <a:r>
              <a:rPr lang="en-US" b="1" dirty="0"/>
              <a:t>Investigatory Interview</a:t>
            </a:r>
            <a:endParaRPr lang="en-US" dirty="0"/>
          </a:p>
          <a:p>
            <a:pPr lvl="1">
              <a:buFont typeface="Wingdings" pitchFamily="2" charset="2"/>
              <a:buChar char="§"/>
            </a:pPr>
            <a:r>
              <a:rPr lang="en-US" sz="2200" dirty="0"/>
              <a:t>Email employee, CC Union Rep, sample email:</a:t>
            </a:r>
          </a:p>
          <a:p>
            <a:pPr marL="857250" lvl="2" indent="0">
              <a:buNone/>
            </a:pPr>
            <a:r>
              <a:rPr lang="en-US" sz="1600" b="0" i="0" u="none" strike="noStrike" dirty="0">
                <a:solidFill>
                  <a:srgbClr val="000000"/>
                </a:solidFill>
                <a:effectLst/>
                <a:latin typeface="Calibri" panose="020F0502020204030204" pitchFamily="34" charset="0"/>
              </a:rPr>
              <a:t>This meeting request is sent to schedule an investigatory interview to discuss your [performance / conduct / attendance / </a:t>
            </a:r>
            <a:r>
              <a:rPr lang="en-US" sz="1600" b="0" i="0" u="none" strike="noStrike" dirty="0" err="1">
                <a:solidFill>
                  <a:srgbClr val="000000"/>
                </a:solidFill>
                <a:effectLst/>
                <a:latin typeface="Calibri" panose="020F0502020204030204" pitchFamily="34" charset="0"/>
              </a:rPr>
              <a:t>etc</a:t>
            </a:r>
            <a:r>
              <a:rPr lang="en-US" sz="1600" b="0" i="0" u="none" strike="noStrike" dirty="0">
                <a:solidFill>
                  <a:srgbClr val="000000"/>
                </a:solidFill>
                <a:effectLst/>
                <a:latin typeface="Calibri" panose="020F0502020204030204" pitchFamily="34" charset="0"/>
              </a:rPr>
              <a:t>].  Because your classification is represented by a union, you have the right to a union representative during the meeting.  A union representative has been cc’d on this message.  Please contact a union representative for further assistance. </a:t>
            </a:r>
            <a:endParaRPr lang="en-US" sz="1600" dirty="0"/>
          </a:p>
          <a:p>
            <a:pPr lvl="1">
              <a:buFont typeface="Wingdings" pitchFamily="2" charset="2"/>
              <a:buChar char="§"/>
            </a:pPr>
            <a:r>
              <a:rPr lang="en-US" sz="2200" dirty="0"/>
              <a:t>Set day/time/location</a:t>
            </a:r>
          </a:p>
          <a:p>
            <a:pPr lvl="1">
              <a:buFont typeface="Wingdings" pitchFamily="2" charset="2"/>
              <a:buChar char="§"/>
            </a:pPr>
            <a:r>
              <a:rPr lang="en-US" sz="2200" dirty="0"/>
              <a:t>Virtual meeting is OK</a:t>
            </a:r>
          </a:p>
          <a:p>
            <a:pPr lvl="1">
              <a:buFont typeface="Wingdings" pitchFamily="2" charset="2"/>
              <a:buChar char="§"/>
            </a:pPr>
            <a:r>
              <a:rPr lang="en-US" sz="2200" dirty="0"/>
              <a:t>Share evidence during meetings so employee can respond</a:t>
            </a:r>
          </a:p>
          <a:p>
            <a:pPr lvl="1">
              <a:buFont typeface="Wingdings" pitchFamily="2" charset="2"/>
              <a:buChar char="§"/>
            </a:pPr>
            <a:r>
              <a:rPr lang="en-US" sz="2200" dirty="0"/>
              <a:t>Have a witness present for the management to help take notes (not a person from same union as employee)</a:t>
            </a:r>
            <a:endParaRPr lang="en-US" sz="1800" dirty="0"/>
          </a:p>
          <a:p>
            <a:pPr lvl="1">
              <a:buFont typeface="Wingdings" pitchFamily="2" charset="2"/>
              <a:buChar char="§"/>
            </a:pPr>
            <a:r>
              <a:rPr lang="en-US" sz="2200" dirty="0"/>
              <a:t>Union contracts requires that meetings/discussion must be in private setting</a:t>
            </a:r>
          </a:p>
        </p:txBody>
      </p:sp>
      <p:sp>
        <p:nvSpPr>
          <p:cNvPr id="3" name="Title 2">
            <a:extLst>
              <a:ext uri="{FF2B5EF4-FFF2-40B4-BE49-F238E27FC236}">
                <a16:creationId xmlns:a16="http://schemas.microsoft.com/office/drawing/2014/main" id="{804942AB-A92E-20BC-9768-554518751344}"/>
              </a:ext>
            </a:extLst>
          </p:cNvPr>
          <p:cNvSpPr>
            <a:spLocks noGrp="1"/>
          </p:cNvSpPr>
          <p:nvPr>
            <p:ph type="title"/>
          </p:nvPr>
        </p:nvSpPr>
        <p:spPr/>
        <p:txBody>
          <a:bodyPr/>
          <a:lstStyle/>
          <a:p>
            <a:r>
              <a:rPr lang="en-US" dirty="0"/>
              <a:t>Steps 2</a:t>
            </a:r>
          </a:p>
        </p:txBody>
      </p:sp>
    </p:spTree>
    <p:extLst>
      <p:ext uri="{BB962C8B-B14F-4D97-AF65-F5344CB8AC3E}">
        <p14:creationId xmlns:p14="http://schemas.microsoft.com/office/powerpoint/2010/main" val="1320835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E4D2F3-5523-3EC3-8153-2658C4437C56}"/>
              </a:ext>
            </a:extLst>
          </p:cNvPr>
          <p:cNvSpPr>
            <a:spLocks noGrp="1"/>
          </p:cNvSpPr>
          <p:nvPr>
            <p:ph idx="1"/>
          </p:nvPr>
        </p:nvSpPr>
        <p:spPr/>
        <p:txBody>
          <a:bodyPr>
            <a:normAutofit fontScale="85000" lnSpcReduction="20000"/>
          </a:bodyPr>
          <a:lstStyle/>
          <a:p>
            <a:pPr marL="0" indent="0">
              <a:buNone/>
            </a:pPr>
            <a:r>
              <a:rPr lang="en-US" b="1" dirty="0"/>
              <a:t>Take </a:t>
            </a:r>
            <a:r>
              <a:rPr lang="en-US" b="1" i="1" dirty="0"/>
              <a:t>Documented</a:t>
            </a:r>
            <a:r>
              <a:rPr lang="en-US" b="1" dirty="0"/>
              <a:t> Action</a:t>
            </a:r>
          </a:p>
          <a:p>
            <a:pPr>
              <a:buFont typeface="Wingdings" pitchFamily="2" charset="2"/>
              <a:buChar char="§"/>
            </a:pPr>
            <a:r>
              <a:rPr lang="en-US" dirty="0"/>
              <a:t>Use template</a:t>
            </a:r>
          </a:p>
          <a:p>
            <a:pPr>
              <a:buFont typeface="Wingdings" pitchFamily="2" charset="2"/>
              <a:buChar char="§"/>
            </a:pPr>
            <a:r>
              <a:rPr lang="en-US" dirty="0"/>
              <a:t>Create narrative</a:t>
            </a:r>
          </a:p>
          <a:p>
            <a:pPr lvl="1">
              <a:buFont typeface="Wingdings" pitchFamily="2" charset="2"/>
              <a:buChar char="§"/>
            </a:pPr>
            <a:r>
              <a:rPr lang="en-US" dirty="0"/>
              <a:t>Summarize facts</a:t>
            </a:r>
          </a:p>
          <a:p>
            <a:pPr lvl="1">
              <a:buFont typeface="Wingdings" pitchFamily="2" charset="2"/>
              <a:buChar char="§"/>
            </a:pPr>
            <a:r>
              <a:rPr lang="en-US" dirty="0"/>
              <a:t>Summarize evidence</a:t>
            </a:r>
          </a:p>
          <a:p>
            <a:pPr lvl="1">
              <a:buFont typeface="Wingdings" pitchFamily="2" charset="2"/>
              <a:buChar char="§"/>
            </a:pPr>
            <a:r>
              <a:rPr lang="en-US" dirty="0"/>
              <a:t>Use timelines</a:t>
            </a:r>
          </a:p>
          <a:p>
            <a:pPr lvl="1">
              <a:buFont typeface="Wingdings" pitchFamily="2" charset="2"/>
              <a:buChar char="§"/>
            </a:pPr>
            <a:r>
              <a:rPr lang="en-US" dirty="0"/>
              <a:t>List other related workplace issues</a:t>
            </a:r>
          </a:p>
          <a:p>
            <a:pPr lvl="1">
              <a:buFont typeface="Wingdings" pitchFamily="2" charset="2"/>
              <a:buChar char="§"/>
            </a:pPr>
            <a:r>
              <a:rPr lang="en-US" dirty="0"/>
              <a:t>Advise employee on what to do next time to avoid further corrective action (already in template).  </a:t>
            </a:r>
          </a:p>
          <a:p>
            <a:pPr marL="457200" lvl="1" indent="0">
              <a:buNone/>
            </a:pPr>
            <a:endParaRPr lang="en-US" dirty="0"/>
          </a:p>
          <a:p>
            <a:pPr marL="57150" indent="0">
              <a:buNone/>
            </a:pPr>
            <a:r>
              <a:rPr lang="en-US" b="1" dirty="0">
                <a:solidFill>
                  <a:srgbClr val="FF0000"/>
                </a:solidFill>
              </a:rPr>
              <a:t>Pro Tip:  </a:t>
            </a:r>
            <a:r>
              <a:rPr lang="en-US" dirty="0"/>
              <a:t>Do not draft action until </a:t>
            </a:r>
            <a:r>
              <a:rPr lang="en-US" u="sng" dirty="0"/>
              <a:t>after</a:t>
            </a:r>
            <a:r>
              <a:rPr lang="en-US" dirty="0"/>
              <a:t> the investigatory interview.  Otherwise it gives the appearance that the department has taken action without hearing the facts.  </a:t>
            </a:r>
          </a:p>
        </p:txBody>
      </p:sp>
      <p:sp>
        <p:nvSpPr>
          <p:cNvPr id="3" name="Title 2">
            <a:extLst>
              <a:ext uri="{FF2B5EF4-FFF2-40B4-BE49-F238E27FC236}">
                <a16:creationId xmlns:a16="http://schemas.microsoft.com/office/drawing/2014/main" id="{E5D3D15E-990C-34D8-78E7-A79BE363853F}"/>
              </a:ext>
            </a:extLst>
          </p:cNvPr>
          <p:cNvSpPr>
            <a:spLocks noGrp="1"/>
          </p:cNvSpPr>
          <p:nvPr>
            <p:ph type="title"/>
          </p:nvPr>
        </p:nvSpPr>
        <p:spPr/>
        <p:txBody>
          <a:bodyPr/>
          <a:lstStyle/>
          <a:p>
            <a:r>
              <a:rPr lang="en-US" dirty="0"/>
              <a:t>Steps 3</a:t>
            </a:r>
          </a:p>
        </p:txBody>
      </p:sp>
    </p:spTree>
    <p:extLst>
      <p:ext uri="{BB962C8B-B14F-4D97-AF65-F5344CB8AC3E}">
        <p14:creationId xmlns:p14="http://schemas.microsoft.com/office/powerpoint/2010/main" val="15031922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6687</TotalTime>
  <Words>1406</Words>
  <Application>Microsoft Macintosh PowerPoint</Application>
  <PresentationFormat>On-screen Show (4:3)</PresentationFormat>
  <Paragraphs>164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Wingdings</vt:lpstr>
      <vt:lpstr>Times New Roman</vt:lpstr>
      <vt:lpstr>Helvetica Neue</vt:lpstr>
      <vt:lpstr>Myriad Pro</vt:lpstr>
      <vt:lpstr>Calibri</vt:lpstr>
      <vt:lpstr>1_Office Theme</vt:lpstr>
      <vt:lpstr>A Manager’s Guide to Corrective Action for Civil Service Union Employees</vt:lpstr>
      <vt:lpstr>Start with the end in mind…</vt:lpstr>
      <vt:lpstr>How NOT to issue corrective action</vt:lpstr>
      <vt:lpstr>Main problems with letter</vt:lpstr>
      <vt:lpstr>Advisable corrective action format</vt:lpstr>
      <vt:lpstr>Step 1 for Corrective Action: Review 7 Tests of Just Cause Checklist</vt:lpstr>
      <vt:lpstr>Investigatory Interviews - Weingarten Rights</vt:lpstr>
      <vt:lpstr>Steps 2</vt:lpstr>
      <vt:lpstr>Steps 3</vt:lpstr>
      <vt:lpstr>Sample Narrative</vt:lpstr>
      <vt:lpstr>Steps 4</vt:lpstr>
      <vt:lpstr>Alternatives to corrective action</vt:lpstr>
      <vt:lpstr>Most common pitfalls …</vt:lpstr>
      <vt:lpstr>Best Practices</vt:lpstr>
      <vt:lpstr>Employee &amp; Labor Relations Team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Jennice O'Brien</dc:creator>
  <cp:lastModifiedBy>Jesse Perez</cp:lastModifiedBy>
  <cp:revision>178</cp:revision>
  <cp:lastPrinted>2024-04-22T01:19:19Z</cp:lastPrinted>
  <dcterms:created xsi:type="dcterms:W3CDTF">2010-05-18T23:17:18Z</dcterms:created>
  <dcterms:modified xsi:type="dcterms:W3CDTF">2024-04-22T01:23:44Z</dcterms:modified>
</cp:coreProperties>
</file>